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12"/>
  </p:notesMasterIdLst>
  <p:sldIdLst>
    <p:sldId id="2145705002" r:id="rId6"/>
    <p:sldId id="2145705005" r:id="rId7"/>
    <p:sldId id="2145705003" r:id="rId8"/>
    <p:sldId id="2145705004" r:id="rId9"/>
    <p:sldId id="2145704999" r:id="rId10"/>
    <p:sldId id="2145704998" r:id="rId11"/>
  </p:sldIdLst>
  <p:sldSz cx="9906000" cy="6858000" type="A4"/>
  <p:notesSz cx="6807200" cy="9939338"/>
  <p:custDataLst>
    <p:tags r:id="rId13"/>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1DFBF4-7B36-A3D4-E31D-07624DA277CF}" name="Tanaka, Shota 1" initials="TS1" userId="S::shota1.tanaka@tohmatsu.co.jp::9b8bceb9-8626-4029-b6b5-b52c8dce288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13" clrIdx="1">
    <p:extLst>
      <p:ext uri="{19B8F6BF-5375-455C-9EA6-DF929625EA0E}">
        <p15:presenceInfo xmlns:p15="http://schemas.microsoft.com/office/powerpoint/2012/main" userId="Administrator" providerId="None"/>
      </p:ext>
    </p:extLst>
  </p:cmAuthor>
  <p:cmAuthor id="3" name="Tanaka, Shota 1" initials="TS1" lastIdx="9" clrIdx="2">
    <p:extLst>
      <p:ext uri="{19B8F6BF-5375-455C-9EA6-DF929625EA0E}">
        <p15:presenceInfo xmlns:p15="http://schemas.microsoft.com/office/powerpoint/2012/main" userId="S::shota1.tanaka@tohmatsu.co.jp::9b8bceb9-8626-4029-b6b5-b52c8dce288c" providerId="AD"/>
      </p:ext>
    </p:extLst>
  </p:cmAuthor>
  <p:cmAuthor id="4" name="東京都" initials="T" lastIdx="8" clrIdx="3">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66" autoAdjust="0"/>
    <p:restoredTop sz="94878" autoAdjust="0"/>
  </p:normalViewPr>
  <p:slideViewPr>
    <p:cSldViewPr snapToGrid="0" showGuides="1">
      <p:cViewPr varScale="1">
        <p:scale>
          <a:sx n="104" d="100"/>
          <a:sy n="104" d="100"/>
        </p:scale>
        <p:origin x="2028" y="108"/>
      </p:cViewPr>
      <p:guideLst>
        <p:guide pos="3120"/>
        <p:guide orient="horz" pos="2183"/>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2024/8/21</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a:t>
            </a:fld>
            <a:endParaRPr kumimoji="1" lang="ja-JP" altLang="en-US"/>
          </a:p>
        </p:txBody>
      </p:sp>
    </p:spTree>
    <p:extLst>
      <p:ext uri="{BB962C8B-B14F-4D97-AF65-F5344CB8AC3E}">
        <p14:creationId xmlns:p14="http://schemas.microsoft.com/office/powerpoint/2010/main" val="913154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497536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748185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15.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16.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17.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18.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2.xml"/><Relationship Id="rId1" Type="http://schemas.openxmlformats.org/officeDocument/2006/relationships/tags" Target="../tags/tag22.xml"/><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2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1374991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893921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0822A2BF-4EE5-45F6-88E1-9AA10A8C672A}"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3" name="テキスト プレースホルダー 2"/>
          <p:cNvSpPr>
            <a:spLocks noGrp="1"/>
          </p:cNvSpPr>
          <p:nvPr>
            <p:ph type="body" sz="quarter" idx="12"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2506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232190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1378105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endParaRPr lang="en-GB" altLang="en-GB" dirty="0"/>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96985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4" name="図 3" descr="ロゴ, 会社名&#10;&#10;自動的に生成された説明">
            <a:extLst>
              <a:ext uri="{FF2B5EF4-FFF2-40B4-BE49-F238E27FC236}">
                <a16:creationId xmlns:a16="http://schemas.microsoft.com/office/drawing/2014/main" id="{784D5B73-DF9C-49AC-94A2-96EF6F33C255}"/>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423403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6" name="図 5" descr="ロゴ, 会社名&#10;&#10;自動的に生成された説明">
            <a:extLst>
              <a:ext uri="{FF2B5EF4-FFF2-40B4-BE49-F238E27FC236}">
                <a16:creationId xmlns:a16="http://schemas.microsoft.com/office/drawing/2014/main" id="{EA662424-EC38-41B4-918D-98953BBCEA84}"/>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414685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441586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4770B572-0E41-4F38-9C69-20D76FA470AF}"/>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348466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トーマツロゴ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7699004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D2BBA463-2249-4A4A-80B9-2AD354819623}"/>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3087478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168983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補足版）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40040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417000" y="1009580"/>
            <a:ext cx="9072000" cy="468000"/>
          </a:xfrm>
          <a:prstGeom prst="rect">
            <a:avLst/>
          </a:prstGeom>
        </p:spPr>
        <p:txBody>
          <a:bodyPr lIns="0" tIns="0" rIns="0" bIns="0">
            <a:noAutofit/>
          </a:bodyPr>
          <a:lstStyle>
            <a:lvl1pPr marL="0" indent="0">
              <a:spcBef>
                <a:spcPts val="0"/>
              </a:spcBef>
              <a:defRPr sz="1400" baseline="0">
                <a:solidFill>
                  <a:schemeClr val="tx1"/>
                </a:solidFill>
                <a:latin typeface="+mn-lt"/>
                <a:ea typeface="+mn-ea"/>
                <a:cs typeface="+mn-cs"/>
                <a:sym typeface="+mn-lt"/>
              </a:defRPr>
            </a:lvl1pPr>
          </a:lstStyle>
          <a:p>
            <a:pPr lvl="0"/>
            <a:r>
              <a:rPr kumimoji="1" lang="ja-JP" altLang="en-US" dirty="0"/>
              <a:t>補足文を入力（キーメッセージを補足する内容＜</a:t>
            </a:r>
            <a:r>
              <a:rPr kumimoji="1" lang="en-US" altLang="ja-JP" dirty="0"/>
              <a:t>2</a:t>
            </a:r>
            <a:r>
              <a:rPr kumimoji="1" lang="ja-JP" altLang="en-US" dirty="0"/>
              <a:t>行以内＞）</a:t>
            </a:r>
          </a:p>
        </p:txBody>
      </p:sp>
      <p:sp>
        <p:nvSpPr>
          <p:cNvPr id="8" name="テキスト プレースホルダー 7"/>
          <p:cNvSpPr>
            <a:spLocks noGrp="1"/>
          </p:cNvSpPr>
          <p:nvPr>
            <p:ph type="body" sz="quarter" idx="15"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6521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9125528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endParaRPr lang="en-GB" altLang="en-GB" dirty="0"/>
          </a:p>
        </p:txBody>
      </p:sp>
      <p:sp>
        <p:nvSpPr>
          <p:cNvPr id="10" name="テキスト プレースホルダ 5"/>
          <p:cNvSpPr>
            <a:spLocks noGrp="1"/>
          </p:cNvSpPr>
          <p:nvPr>
            <p:ph type="body" sz="quarter" idx="14" hasCustomPrompt="1"/>
          </p:nvPr>
        </p:nvSpPr>
        <p:spPr bwMode="gray">
          <a:xfrm>
            <a:off x="4176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6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745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838639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8414283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2917B94E-3120-478C-8085-A9F2B368A1AE}"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000" y="6588000"/>
            <a:ext cx="4068000" cy="169200"/>
          </a:xfrm>
        </p:spPr>
        <p:txBody>
          <a:bodyPr/>
          <a:lstStyle>
            <a:lvl1pPr>
              <a:defRPr baseline="0">
                <a:solidFill>
                  <a:schemeClr val="tx1"/>
                </a:solidFill>
                <a:latin typeface="+mn-lt"/>
                <a:ea typeface="+mn-ea"/>
                <a:cs typeface="+mn-cs"/>
                <a:sym typeface="+mn-lt"/>
              </a:defRPr>
            </a:lvl1pPr>
          </a:lstStyle>
          <a:p>
            <a:endParaRPr lang="en-GB" altLang="en-GB" dirty="0"/>
          </a:p>
        </p:txBody>
      </p:sp>
      <p:sp>
        <p:nvSpPr>
          <p:cNvPr id="12" name="テキスト プレースホルダ 5"/>
          <p:cNvSpPr>
            <a:spLocks noGrp="1"/>
          </p:cNvSpPr>
          <p:nvPr>
            <p:ph type="body" sz="quarter" idx="15"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3" name="コンテンツ プレースホルダ 2"/>
          <p:cNvSpPr>
            <a:spLocks noGrp="1"/>
          </p:cNvSpPr>
          <p:nvPr>
            <p:ph idx="1"/>
          </p:nvPr>
        </p:nvSpPr>
        <p:spPr bwMode="gray">
          <a:xfrm>
            <a:off x="4170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7"/>
          </p:nvPr>
        </p:nvSpPr>
        <p:spPr bwMode="gray">
          <a:xfrm>
            <a:off x="5132388"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8"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8" name="テキスト プレースホルダー 2"/>
          <p:cNvSpPr>
            <a:spLocks noGrp="1"/>
          </p:cNvSpPr>
          <p:nvPr>
            <p:ph type="body" sz="quarter" idx="19" hasCustomPrompt="1"/>
          </p:nvPr>
        </p:nvSpPr>
        <p:spPr bwMode="gray">
          <a:xfrm>
            <a:off x="5132388"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98751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補足版） コンテンツ全面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75963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4D9FACC8-259C-46ED-9283-8CCF027B3826}"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endParaRPr lang="en-GB" altLang="en-GB" dirty="0"/>
          </a:p>
        </p:txBody>
      </p:sp>
      <p:sp>
        <p:nvSpPr>
          <p:cNvPr id="8" name="テキスト プレースホルダ 5"/>
          <p:cNvSpPr>
            <a:spLocks noGrp="1"/>
          </p:cNvSpPr>
          <p:nvPr>
            <p:ph type="body" sz="quarter" idx="14"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599" y="1944000"/>
            <a:ext cx="9072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vl5pPr marL="504000" indent="0">
              <a:buNone/>
              <a:defRPr/>
            </a:lvl5pPr>
          </a:lstStyle>
          <a:p>
            <a:pPr lvl="0"/>
            <a:r>
              <a:rPr lang="ja-JP" altLang="en-US" dirty="0"/>
              <a:t>マスター テキストの書式設定</a:t>
            </a:r>
            <a:endParaRPr lang="en-US" altLang="ja-JP" dirty="0"/>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endParaRPr lang="en-US" altLang="ja-JP" dirty="0"/>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485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2157217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329153851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748571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7934385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59983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4" name="タイトル 3"/>
          <p:cNvSpPr>
            <a:spLocks noGrp="1"/>
          </p:cNvSpPr>
          <p:nvPr>
            <p:ph type="title"/>
          </p:nvPr>
        </p:nvSpPr>
        <p:spPr bwMode="gray"/>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40479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1367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endParaRPr lang="en-GB" altLang="en-GB" dirty="0"/>
          </a:p>
        </p:txBody>
      </p:sp>
    </p:spTree>
    <p:extLst>
      <p:ext uri="{BB962C8B-B14F-4D97-AF65-F5344CB8AC3E}">
        <p14:creationId xmlns:p14="http://schemas.microsoft.com/office/powerpoint/2010/main" val="1633268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5022860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タイトルのみ_Header上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969020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80000"/>
            <a:ext cx="9072000" cy="360000"/>
          </a:xfrm>
          <a:prstGeom prst="rect">
            <a:avLst/>
          </a:prstGeom>
        </p:spPr>
        <p:txBody>
          <a:bodyPr wrap="none" anchor="t" anchorCtr="0">
            <a:noAutofit/>
          </a:bodyPr>
          <a:lstStyle>
            <a:lvl1pPr>
              <a:lnSpc>
                <a:spcPct val="100000"/>
              </a:lnSpc>
              <a:spcBef>
                <a:spcPts val="0"/>
              </a:spcBef>
              <a:defRPr sz="2100" b="1" baseline="0">
                <a:solidFill>
                  <a:schemeClr val="tx1"/>
                </a:solidFill>
                <a:latin typeface="+mj-lt"/>
                <a:ea typeface="+mj-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6496" y="684000"/>
            <a:ext cx="9072000" cy="615600"/>
          </a:xfrm>
        </p:spPr>
        <p:txBody>
          <a:bodyPr vert="horz" anchor="t"/>
          <a:lstStyle>
            <a:lvl1pPr>
              <a:defRPr sz="1800" b="0" baseline="0">
                <a:latin typeface="+mn-lt"/>
                <a:ea typeface="+mn-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195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20.xml"/><Relationship Id="rId7" Type="http://schemas.openxmlformats.org/officeDocument/2006/relationships/oleObject" Target="../embeddings/oleObject18.bin"/><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ags" Target="../tags/tag19.xml"/><Relationship Id="rId5" Type="http://schemas.openxmlformats.org/officeDocument/2006/relationships/theme" Target="../theme/theme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9"/>
            </p:custDataLst>
            <p:extLst>
              <p:ext uri="{D42A27DB-BD31-4B8C-83A1-F6EECF244321}">
                <p14:modId xmlns:p14="http://schemas.microsoft.com/office/powerpoint/2010/main" val="14359238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0" imgW="563" imgH="564" progId="TCLayout.ActiveDocument.1">
                  <p:embed/>
                </p:oleObj>
              </mc:Choice>
              <mc:Fallback>
                <p:oleObj name="think-cell スライド" r:id="rId20" imgW="563" imgH="564" progId="TCLayout.ActiveDocument.1">
                  <p:embed/>
                  <p:pic>
                    <p:nvPicPr>
                      <p:cNvPr id="4" name="オブジェクト 3" hidden="1"/>
                      <p:cNvPicPr/>
                      <p:nvPr/>
                    </p:nvPicPr>
                    <p:blipFill>
                      <a:blip r:embed="rId2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36" r:id="rId8"/>
    <p:sldLayoutId id="2147483953" r:id="rId9"/>
    <p:sldLayoutId id="2147483937" r:id="rId10"/>
    <p:sldLayoutId id="2147483938" r:id="rId11"/>
    <p:sldLayoutId id="2147483939" r:id="rId12"/>
    <p:sldLayoutId id="2147483954" r:id="rId13"/>
    <p:sldLayoutId id="2147483955" r:id="rId14"/>
    <p:sldLayoutId id="2147483956" r:id="rId15"/>
    <p:sldLayoutId id="2147483957" r:id="rId16"/>
    <p:sldLayoutId id="2147483959" r:id="rId17"/>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6"/>
            </p:custDataLst>
            <p:extLst>
              <p:ext uri="{D42A27DB-BD31-4B8C-83A1-F6EECF244321}">
                <p14:modId xmlns:p14="http://schemas.microsoft.com/office/powerpoint/2010/main" val="26886004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563" imgH="564" progId="TCLayout.ActiveDocument.1">
                  <p:embed/>
                </p:oleObj>
              </mc:Choice>
              <mc:Fallback>
                <p:oleObj name="think-cell スライド" r:id="rId7" imgW="563" imgH="564" progId="TCLayout.ActiveDocument.1">
                  <p:embed/>
                  <p:pic>
                    <p:nvPicPr>
                      <p:cNvPr id="4" name="オブジェクト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2022.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41" r:id="rId2"/>
    <p:sldLayoutId id="2147483949" r:id="rId3"/>
    <p:sldLayoutId id="2147483950" r:id="rId4"/>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kumimoji="1" lang="ja-JP" altLang="en-US" dirty="0"/>
              <a:t>１．ビジネスアイデアの概要</a:t>
            </a:r>
          </a:p>
        </p:txBody>
      </p:sp>
      <p:sp>
        <p:nvSpPr>
          <p:cNvPr id="20" name="正方形/長方形 19"/>
          <p:cNvSpPr/>
          <p:nvPr/>
        </p:nvSpPr>
        <p:spPr bwMode="gray">
          <a:xfrm>
            <a:off x="1584617" y="1629260"/>
            <a:ext cx="7920000" cy="15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＜ビジネスアイデアの対象とする社会課題の内容について、簡潔にご記載ください＞</a:t>
            </a:r>
            <a:br>
              <a:rPr kumimoji="1" lang="en-US" altLang="ja-JP" sz="1200" dirty="0"/>
            </a:br>
            <a:r>
              <a:rPr kumimoji="1" lang="en-US" altLang="ja-JP" sz="1200" dirty="0"/>
              <a:t>※</a:t>
            </a:r>
            <a:r>
              <a:rPr kumimoji="1" lang="ja-JP" altLang="en-US" sz="1200" dirty="0"/>
              <a:t>＜</a:t>
            </a:r>
            <a:r>
              <a:rPr kumimoji="1" lang="en-US" altLang="ja-JP" sz="1200" dirty="0"/>
              <a:t>P2</a:t>
            </a:r>
            <a:r>
              <a:rPr kumimoji="1" lang="ja-JP" altLang="en-US" sz="1200" dirty="0"/>
              <a:t>で記載する内容を簡潔にまとめてご記載ください＞</a:t>
            </a:r>
            <a:endParaRPr kumimoji="1" lang="en-US" altLang="ja-JP" sz="1200" dirty="0"/>
          </a:p>
        </p:txBody>
      </p:sp>
      <p:sp>
        <p:nvSpPr>
          <p:cNvPr id="21"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415925" y="1629260"/>
            <a:ext cx="1116000" cy="154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社会課題</a:t>
            </a:r>
            <a:endParaRPr lang="en-GB" altLang="en-GB" dirty="0"/>
          </a:p>
        </p:txBody>
      </p:sp>
      <p:sp>
        <p:nvSpPr>
          <p:cNvPr id="30" name="フローチャート: 組合せ 29"/>
          <p:cNvSpPr/>
          <p:nvPr/>
        </p:nvSpPr>
        <p:spPr bwMode="gray">
          <a:xfrm>
            <a:off x="3492322" y="3238821"/>
            <a:ext cx="3292212" cy="180000"/>
          </a:xfrm>
          <a:prstGeom prst="flowChartMerge">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endParaRPr kumimoji="1" lang="ja-JP" altLang="en-US" sz="1200" b="1" dirty="0">
              <a:solidFill>
                <a:schemeClr val="bg1"/>
              </a:solidFill>
            </a:endParaRPr>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1</a:t>
            </a:fld>
            <a:endParaRPr lang="ja-JP" altLang="en-US" dirty="0"/>
          </a:p>
        </p:txBody>
      </p:sp>
      <p:sp>
        <p:nvSpPr>
          <p:cNvPr id="19" name="正方形/長方形 18">
            <a:extLst>
              <a:ext uri="{FF2B5EF4-FFF2-40B4-BE49-F238E27FC236}">
                <a16:creationId xmlns:a16="http://schemas.microsoft.com/office/drawing/2014/main" id="{7F82B1F6-94BE-42C3-91CA-24EE6B082DA8}"/>
              </a:ext>
            </a:extLst>
          </p:cNvPr>
          <p:cNvSpPr/>
          <p:nvPr/>
        </p:nvSpPr>
        <p:spPr bwMode="gray">
          <a:xfrm>
            <a:off x="1584617" y="817694"/>
            <a:ext cx="7920000" cy="3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a:t>
            </a:r>
            <a:r>
              <a:rPr kumimoji="1" lang="en-US" altLang="ja-JP" sz="1200" dirty="0"/>
              <a:t>9</a:t>
            </a:r>
            <a:r>
              <a:rPr kumimoji="1" lang="ja-JP" altLang="en-US" sz="1200" dirty="0"/>
              <a:t>つの重点テーマ</a:t>
            </a:r>
            <a:r>
              <a:rPr kumimoji="1" lang="en-US" altLang="ja-JP" sz="1200" dirty="0"/>
              <a:t>※1</a:t>
            </a:r>
            <a:r>
              <a:rPr kumimoji="1" lang="ja-JP" altLang="en-US" sz="1200" dirty="0"/>
              <a:t>から</a:t>
            </a:r>
            <a:r>
              <a:rPr kumimoji="1" lang="en-US" altLang="ja-JP" sz="1200" dirty="0"/>
              <a:t>1</a:t>
            </a:r>
            <a:r>
              <a:rPr kumimoji="1" lang="ja-JP" altLang="en-US" sz="1200" dirty="0"/>
              <a:t>つを選択して記載してください。＞</a:t>
            </a:r>
            <a:endParaRPr kumimoji="1" lang="en-US" altLang="ja-JP" sz="1200" dirty="0"/>
          </a:p>
        </p:txBody>
      </p:sp>
      <p:sp>
        <p:nvSpPr>
          <p:cNvPr id="22" name="フッター プレースホルダー 4">
            <a:extLst>
              <a:ext uri="{FF2B5EF4-FFF2-40B4-BE49-F238E27FC236}">
                <a16:creationId xmlns:a16="http://schemas.microsoft.com/office/drawing/2014/main" id="{561BAF90-BB51-4F1F-B198-A7A61F1E9B1C}"/>
              </a:ext>
            </a:extLst>
          </p:cNvPr>
          <p:cNvSpPr txBox="1">
            <a:spLocks/>
          </p:cNvSpPr>
          <p:nvPr/>
        </p:nvSpPr>
        <p:spPr bwMode="gray">
          <a:xfrm>
            <a:off x="415925" y="817694"/>
            <a:ext cx="1116000"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重点テーマ</a:t>
            </a:r>
            <a:endParaRPr lang="en-US" altLang="ja-JP" dirty="0"/>
          </a:p>
        </p:txBody>
      </p:sp>
      <p:sp>
        <p:nvSpPr>
          <p:cNvPr id="23" name="テキスト ボックス 22">
            <a:extLst>
              <a:ext uri="{FF2B5EF4-FFF2-40B4-BE49-F238E27FC236}">
                <a16:creationId xmlns:a16="http://schemas.microsoft.com/office/drawing/2014/main" id="{D99AAC23-6A9E-4A9A-AB68-E2A66E3581EA}"/>
              </a:ext>
            </a:extLst>
          </p:cNvPr>
          <p:cNvSpPr txBox="1"/>
          <p:nvPr/>
        </p:nvSpPr>
        <p:spPr>
          <a:xfrm>
            <a:off x="1584617" y="1223477"/>
            <a:ext cx="7920000" cy="360000"/>
          </a:xfrm>
          <a:prstGeom prst="rect">
            <a:avLst/>
          </a:prstGeom>
          <a:solidFill>
            <a:schemeClr val="bg1"/>
          </a:solidFill>
          <a:ln w="6350">
            <a:solidFill>
              <a:srgbClr val="A7A8AA"/>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indent="0">
              <a:buNone/>
            </a:pPr>
            <a:r>
              <a:rPr lang="ja-JP" altLang="en-US" dirty="0"/>
              <a:t>＜ビジネスアイデアの要旨が一言で分かるような文言（タイトル）を記載してください。＞</a:t>
            </a:r>
          </a:p>
        </p:txBody>
      </p:sp>
      <p:sp>
        <p:nvSpPr>
          <p:cNvPr id="24" name="フッター プレースホルダー 4">
            <a:extLst>
              <a:ext uri="{FF2B5EF4-FFF2-40B4-BE49-F238E27FC236}">
                <a16:creationId xmlns:a16="http://schemas.microsoft.com/office/drawing/2014/main" id="{1E569EF0-D493-48F1-95E6-5A03A266047A}"/>
              </a:ext>
            </a:extLst>
          </p:cNvPr>
          <p:cNvSpPr txBox="1">
            <a:spLocks/>
          </p:cNvSpPr>
          <p:nvPr/>
        </p:nvSpPr>
        <p:spPr bwMode="gray">
          <a:xfrm>
            <a:off x="415925" y="1223477"/>
            <a:ext cx="1116000"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要旨</a:t>
            </a:r>
            <a:endParaRPr lang="en-US" altLang="ja-JP" dirty="0"/>
          </a:p>
        </p:txBody>
      </p:sp>
      <p:sp>
        <p:nvSpPr>
          <p:cNvPr id="2" name="テキスト ボックス 1">
            <a:extLst>
              <a:ext uri="{FF2B5EF4-FFF2-40B4-BE49-F238E27FC236}">
                <a16:creationId xmlns:a16="http://schemas.microsoft.com/office/drawing/2014/main" id="{E9978C53-7431-4334-A3E1-6C8BEF2D00D1}"/>
              </a:ext>
            </a:extLst>
          </p:cNvPr>
          <p:cNvSpPr txBox="1"/>
          <p:nvPr/>
        </p:nvSpPr>
        <p:spPr bwMode="gray">
          <a:xfrm>
            <a:off x="415925" y="6310200"/>
            <a:ext cx="9072000" cy="307777"/>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b="0" i="0" u="none" strike="noStrike" kern="1200" cap="none" spc="0" normalizeH="0" baseline="0" noProof="0" dirty="0">
                <a:ln>
                  <a:noFill/>
                </a:ln>
                <a:solidFill>
                  <a:prstClr val="black"/>
                </a:solidFill>
                <a:effectLst/>
                <a:uLnTx/>
                <a:uFillTx/>
                <a:latin typeface="+mn-lt"/>
                <a:ea typeface="+mn-ea"/>
                <a:cs typeface="+mn-cs"/>
              </a:rPr>
              <a:t>※1</a:t>
            </a:r>
            <a:r>
              <a:rPr kumimoji="1" lang="ja-JP" altLang="en-US" sz="1000" b="0" i="0" u="none" strike="noStrike" kern="1200" cap="none" spc="0" normalizeH="0" baseline="0" noProof="0" dirty="0">
                <a:ln>
                  <a:noFill/>
                </a:ln>
                <a:solidFill>
                  <a:prstClr val="black"/>
                </a:solidFill>
                <a:effectLst/>
                <a:uLnTx/>
                <a:uFillTx/>
                <a:latin typeface="+mn-lt"/>
                <a:ea typeface="+mn-ea"/>
                <a:cs typeface="+mn-cs"/>
              </a:rPr>
              <a:t>　環境・エネルギー、物流・モビリティ、健康・医療、子ども・教育、安心・安全、観光・レジャー、コミュニティ活性化、ビジネスモデル改革、人材確保・育成</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b="0" i="0" u="none" strike="noStrike" kern="1200" cap="none" spc="0" normalizeH="0" baseline="0" noProof="0" dirty="0">
                <a:ln>
                  <a:noFill/>
                </a:ln>
                <a:solidFill>
                  <a:prstClr val="black"/>
                </a:solidFill>
                <a:effectLst/>
                <a:uLnTx/>
                <a:uFillTx/>
                <a:latin typeface="+mn-lt"/>
                <a:ea typeface="+mn-ea"/>
                <a:cs typeface="+mn-cs"/>
              </a:rPr>
              <a:t>※2</a:t>
            </a:r>
            <a:r>
              <a:rPr kumimoji="1" lang="ja-JP" altLang="en-US" sz="1000" b="0" i="0" u="none" strike="noStrike" kern="1200" cap="none" spc="0" normalizeH="0" baseline="0" noProof="0" dirty="0">
                <a:ln>
                  <a:noFill/>
                </a:ln>
                <a:solidFill>
                  <a:prstClr val="black"/>
                </a:solidFill>
                <a:effectLst/>
                <a:uLnTx/>
                <a:uFillTx/>
                <a:latin typeface="+mn-lt"/>
                <a:ea typeface="+mn-ea"/>
                <a:cs typeface="+mn-cs"/>
              </a:rPr>
              <a:t>　企業等（中小企業、スタートアップ、大企業、大学、研究機関等）を指す。</a:t>
            </a:r>
            <a:r>
              <a:rPr kumimoji="1" lang="ja-JP" altLang="en-US" sz="1000" dirty="0">
                <a:solidFill>
                  <a:prstClr val="black"/>
                </a:solidFill>
                <a:latin typeface="+mn-lt"/>
                <a:cs typeface="+mn-cs"/>
              </a:rPr>
              <a:t>（明確化していない場合は業種などでも可）</a:t>
            </a:r>
            <a:endParaRPr kumimoji="1" lang="en-US" altLang="ja-JP" sz="1000" dirty="0">
              <a:solidFill>
                <a:prstClr val="black"/>
              </a:solidFill>
              <a:latin typeface="+mn-lt"/>
              <a:cs typeface="+mn-cs"/>
            </a:endParaRPr>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70776" y="166896"/>
            <a:ext cx="3312000" cy="468011"/>
            <a:chOff x="4259313" y="86117"/>
            <a:chExt cx="2760089" cy="48547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86128"/>
              <a:ext cx="1835700" cy="485459"/>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全体</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86117"/>
              <a:ext cx="924389" cy="485459"/>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 name="フッター プレースホルダー 4">
            <a:extLst>
              <a:ext uri="{FF2B5EF4-FFF2-40B4-BE49-F238E27FC236}">
                <a16:creationId xmlns:a16="http://schemas.microsoft.com/office/drawing/2014/main" id="{CBFA8EB2-91D9-8BDB-E436-AF0EF3707CE1}"/>
              </a:ext>
            </a:extLst>
          </p:cNvPr>
          <p:cNvSpPr txBox="1">
            <a:spLocks/>
          </p:cNvSpPr>
          <p:nvPr/>
        </p:nvSpPr>
        <p:spPr bwMode="gray">
          <a:xfrm>
            <a:off x="415925" y="5511564"/>
            <a:ext cx="1116000" cy="76791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アイデア発案の経緯・動機</a:t>
            </a:r>
            <a:endParaRPr lang="en-US" altLang="ja-JP" dirty="0"/>
          </a:p>
        </p:txBody>
      </p:sp>
      <p:sp>
        <p:nvSpPr>
          <p:cNvPr id="4" name="正方形/長方形 3">
            <a:extLst>
              <a:ext uri="{FF2B5EF4-FFF2-40B4-BE49-F238E27FC236}">
                <a16:creationId xmlns:a16="http://schemas.microsoft.com/office/drawing/2014/main" id="{BA7C31F8-0EBF-DEFF-EC51-335DCE60EC24}"/>
              </a:ext>
            </a:extLst>
          </p:cNvPr>
          <p:cNvSpPr/>
          <p:nvPr/>
        </p:nvSpPr>
        <p:spPr bwMode="gray">
          <a:xfrm>
            <a:off x="1584617" y="3474492"/>
            <a:ext cx="7920000" cy="6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＜上記社会課題を解決するためのビジネスアイデアの提供価値について簡潔にご記載ください＞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a:t>
            </a:r>
            <a:r>
              <a:rPr kumimoji="1" lang="en-US" altLang="ja-JP" sz="1200" dirty="0"/>
              <a:t>P3</a:t>
            </a:r>
            <a:r>
              <a:rPr kumimoji="1" lang="ja-JP" altLang="en-US" sz="1200" dirty="0"/>
              <a:t>の上段で記載する内容を簡潔にまとめてご記載ください＞</a:t>
            </a:r>
            <a:endParaRPr kumimoji="1" lang="en-US" altLang="ja-JP" sz="1200" dirty="0"/>
          </a:p>
        </p:txBody>
      </p:sp>
      <p:sp>
        <p:nvSpPr>
          <p:cNvPr id="5" name="フッター プレースホルダー 4">
            <a:extLst>
              <a:ext uri="{FF2B5EF4-FFF2-40B4-BE49-F238E27FC236}">
                <a16:creationId xmlns:a16="http://schemas.microsoft.com/office/drawing/2014/main" id="{9D8B4571-59CB-4D23-1614-FC331E656244}"/>
              </a:ext>
            </a:extLst>
          </p:cNvPr>
          <p:cNvSpPr txBox="1">
            <a:spLocks/>
          </p:cNvSpPr>
          <p:nvPr/>
        </p:nvSpPr>
        <p:spPr bwMode="gray">
          <a:xfrm>
            <a:off x="415925" y="3474492"/>
            <a:ext cx="1116000" cy="64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提供価値</a:t>
            </a:r>
            <a:endParaRPr lang="en-GB" altLang="en-GB" dirty="0"/>
          </a:p>
        </p:txBody>
      </p:sp>
      <p:sp>
        <p:nvSpPr>
          <p:cNvPr id="6" name="正方形/長方形 5">
            <a:extLst>
              <a:ext uri="{FF2B5EF4-FFF2-40B4-BE49-F238E27FC236}">
                <a16:creationId xmlns:a16="http://schemas.microsoft.com/office/drawing/2014/main" id="{6A3B7454-4453-1EA3-EB23-1F7941D0810C}"/>
              </a:ext>
            </a:extLst>
          </p:cNvPr>
          <p:cNvSpPr/>
          <p:nvPr/>
        </p:nvSpPr>
        <p:spPr bwMode="gray">
          <a:xfrm>
            <a:off x="1584617" y="5511564"/>
            <a:ext cx="7920000" cy="76791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lang="ja-JP" altLang="en-US" sz="1200" dirty="0"/>
              <a:t>＜ビジネスアイデアを発案するに至った経緯や動機を記載してください＞</a:t>
            </a:r>
            <a:endParaRPr lang="en-US" altLang="ja-JP" sz="1200" dirty="0"/>
          </a:p>
          <a:p>
            <a:pPr marL="88900" defTabSz="762000" eaLnBrk="0" hangingPunct="0">
              <a:lnSpc>
                <a:spcPct val="106000"/>
              </a:lnSpc>
              <a:spcBef>
                <a:spcPts val="0"/>
              </a:spcBef>
            </a:pPr>
            <a:r>
              <a:rPr lang="ja-JP" altLang="en-US" sz="1200" dirty="0"/>
              <a:t>＜アピールポイントもあれば記載してください＞</a:t>
            </a:r>
            <a:endParaRPr lang="en-US" altLang="ja-JP" sz="1200" dirty="0"/>
          </a:p>
        </p:txBody>
      </p:sp>
      <p:sp>
        <p:nvSpPr>
          <p:cNvPr id="7" name="正方形/長方形 6">
            <a:extLst>
              <a:ext uri="{FF2B5EF4-FFF2-40B4-BE49-F238E27FC236}">
                <a16:creationId xmlns:a16="http://schemas.microsoft.com/office/drawing/2014/main" id="{D57BC2CA-1879-4AC1-5153-BF7B6830BDF3}"/>
              </a:ext>
            </a:extLst>
          </p:cNvPr>
          <p:cNvSpPr/>
          <p:nvPr/>
        </p:nvSpPr>
        <p:spPr bwMode="gray">
          <a:xfrm>
            <a:off x="1584617" y="4174298"/>
            <a:ext cx="7920000" cy="1296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＜上記の価値を提供するためのソリューションについてについて簡潔にご記載ください＞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a:t>
            </a:r>
            <a:r>
              <a:rPr kumimoji="1" lang="en-US" altLang="ja-JP" sz="1200" dirty="0"/>
              <a:t>P3</a:t>
            </a:r>
            <a:r>
              <a:rPr kumimoji="1" lang="ja-JP" altLang="en-US" sz="1200" dirty="0"/>
              <a:t>の下段で記載する内容を簡潔にまとめてご記載ください＞</a:t>
            </a:r>
            <a:endParaRPr kumimoji="1" lang="en-US" altLang="ja-JP" sz="1200" dirty="0"/>
          </a:p>
        </p:txBody>
      </p:sp>
      <p:sp>
        <p:nvSpPr>
          <p:cNvPr id="8" name="フッター プレースホルダー 4">
            <a:extLst>
              <a:ext uri="{FF2B5EF4-FFF2-40B4-BE49-F238E27FC236}">
                <a16:creationId xmlns:a16="http://schemas.microsoft.com/office/drawing/2014/main" id="{85340AF4-CBDF-AF47-B2BF-1CABC3ACC87F}"/>
              </a:ext>
            </a:extLst>
          </p:cNvPr>
          <p:cNvSpPr txBox="1">
            <a:spLocks/>
          </p:cNvSpPr>
          <p:nvPr/>
        </p:nvSpPr>
        <p:spPr bwMode="gray">
          <a:xfrm>
            <a:off x="415925" y="4174298"/>
            <a:ext cx="1116000" cy="1296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ソリューション</a:t>
            </a:r>
            <a:endParaRPr lang="en-GB" altLang="en-GB" dirty="0"/>
          </a:p>
        </p:txBody>
      </p:sp>
    </p:spTree>
    <p:extLst>
      <p:ext uri="{BB962C8B-B14F-4D97-AF65-F5344CB8AC3E}">
        <p14:creationId xmlns:p14="http://schemas.microsoft.com/office/powerpoint/2010/main" val="2843833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lang="ja-JP" altLang="en-US" dirty="0"/>
              <a:t>２</a:t>
            </a:r>
            <a:r>
              <a:rPr kumimoji="1" lang="ja-JP" altLang="en-US" dirty="0"/>
              <a:t>．</a:t>
            </a:r>
            <a:r>
              <a:rPr lang="ja-JP" altLang="en-US" dirty="0"/>
              <a:t>対象とする社会課題</a:t>
            </a:r>
            <a:endParaRPr kumimoji="1"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4" y="167732"/>
            <a:ext cx="3312000" cy="468000"/>
            <a:chOff x="4259313" y="253102"/>
            <a:chExt cx="2760089" cy="323638"/>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53102"/>
              <a:ext cx="1835700" cy="323638"/>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buNone/>
              </a:pPr>
              <a:r>
                <a:rPr lang="ja-JP" altLang="en-US" sz="1400" b="1" dirty="0">
                  <a:solidFill>
                    <a:schemeClr val="accent1"/>
                  </a:solidFill>
                </a:rPr>
                <a:t>①事業趣旨との合目的性</a:t>
              </a:r>
              <a:endParaRPr lang="en-US" altLang="ja-JP" sz="1400" b="1" dirty="0">
                <a:solidFill>
                  <a:schemeClr val="accent1"/>
                </a:solidFill>
              </a:endParaRPr>
            </a:p>
            <a:p>
              <a:pPr marL="0" indent="0">
                <a:buNone/>
              </a:pPr>
              <a:r>
                <a:rPr lang="ja-JP" altLang="en-US" sz="1400" b="1" dirty="0">
                  <a:solidFill>
                    <a:schemeClr val="accent1"/>
                  </a:solidFill>
                </a:rPr>
                <a:t>③マーケットとの適合性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53102"/>
              <a:ext cx="924389" cy="323638"/>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4" name="フッター プレースホルダー 4">
            <a:extLst>
              <a:ext uri="{FF2B5EF4-FFF2-40B4-BE49-F238E27FC236}">
                <a16:creationId xmlns:a16="http://schemas.microsoft.com/office/drawing/2014/main" id="{1E569EF0-D493-48F1-95E6-5A03A266047A}"/>
              </a:ext>
            </a:extLst>
          </p:cNvPr>
          <p:cNvSpPr txBox="1">
            <a:spLocks/>
          </p:cNvSpPr>
          <p:nvPr/>
        </p:nvSpPr>
        <p:spPr bwMode="gray">
          <a:xfrm>
            <a:off x="416996" y="1030951"/>
            <a:ext cx="1116000" cy="5544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対象とする</a:t>
            </a:r>
            <a:br>
              <a:rPr lang="en-US" altLang="ja-JP" dirty="0"/>
            </a:br>
            <a:r>
              <a:rPr lang="ja-JP" altLang="en-US" dirty="0"/>
              <a:t>社会課題</a:t>
            </a:r>
            <a:endParaRPr lang="en-GB" altLang="en-GB" dirty="0"/>
          </a:p>
        </p:txBody>
      </p:sp>
      <p:sp>
        <p:nvSpPr>
          <p:cNvPr id="20" name="正方形/長方形 19"/>
          <p:cNvSpPr/>
          <p:nvPr/>
        </p:nvSpPr>
        <p:spPr bwMode="gray">
          <a:xfrm>
            <a:off x="2406006" y="1030952"/>
            <a:ext cx="7092000" cy="2772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lang="ja-JP" altLang="en-US" sz="1200" dirty="0"/>
              <a:t>＜ビジネスアイデアの対象とする社会課題について、市場ヒアリング等を踏まえた初期検証結果や根拠となるデータなどを用いて、記載してください＞</a:t>
            </a:r>
            <a:endParaRPr lang="en-US" altLang="ja-JP" sz="1200" dirty="0"/>
          </a:p>
          <a:p>
            <a:pPr marL="88900" defTabSz="762000" eaLnBrk="0" hangingPunct="0">
              <a:lnSpc>
                <a:spcPct val="106000"/>
              </a:lnSpc>
              <a:spcBef>
                <a:spcPts val="0"/>
              </a:spcBef>
            </a:pPr>
            <a:r>
              <a:rPr lang="ja-JP" altLang="en-US" sz="1200" dirty="0"/>
              <a:t>＜多摩地域における産業創出や広がり等、地域との関連（地域や企業の特徴など）・影響も含めて具体的に記載してください＞</a:t>
            </a:r>
            <a:endParaRPr lang="en-US" altLang="ja-JP" sz="1200" dirty="0"/>
          </a:p>
          <a:p>
            <a:pPr marL="88900" defTabSz="762000" eaLnBrk="0" hangingPunct="0">
              <a:lnSpc>
                <a:spcPct val="106000"/>
              </a:lnSpc>
              <a:spcBef>
                <a:spcPts val="0"/>
              </a:spcBef>
            </a:pPr>
            <a:endParaRPr lang="en-US" altLang="ja-JP" sz="1200" dirty="0"/>
          </a:p>
          <a:p>
            <a:pPr marL="88900" defTabSz="762000" eaLnBrk="0" hangingPunct="0">
              <a:lnSpc>
                <a:spcPct val="106000"/>
              </a:lnSpc>
              <a:spcBef>
                <a:spcPts val="0"/>
              </a:spcBef>
            </a:pPr>
            <a:endParaRPr lang="en-US" altLang="ja-JP" sz="1200" dirty="0"/>
          </a:p>
          <a:p>
            <a:pPr marL="88900" defTabSz="762000" eaLnBrk="0" hangingPunct="0">
              <a:lnSpc>
                <a:spcPct val="106000"/>
              </a:lnSpc>
              <a:spcBef>
                <a:spcPts val="0"/>
              </a:spcBef>
            </a:pPr>
            <a:r>
              <a:rPr lang="en-US" altLang="ja-JP" sz="1200" dirty="0"/>
              <a:t>※</a:t>
            </a:r>
            <a:r>
              <a:rPr lang="ja-JP" altLang="en-US" sz="1200" dirty="0"/>
              <a:t>このページに収まりきらない場合は、ページを追加してください</a:t>
            </a:r>
            <a:endParaRPr lang="en-US" altLang="ja-JP" sz="1200" dirty="0"/>
          </a:p>
        </p:txBody>
      </p:sp>
      <p:sp>
        <p:nvSpPr>
          <p:cNvPr id="21"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1592748" y="1030952"/>
            <a:ext cx="756000" cy="2772000"/>
          </a:xfrm>
          <a:prstGeom prst="rect">
            <a:avLst/>
          </a:prstGeom>
          <a:solidFill>
            <a:srgbClr val="DDEFE8"/>
          </a:solidFill>
          <a:ln w="6350">
            <a:solidFill>
              <a:schemeClr val="bg2"/>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solidFill>
                  <a:schemeClr val="tx1"/>
                </a:solidFill>
              </a:rPr>
              <a:t>課題の</a:t>
            </a:r>
            <a:br>
              <a:rPr lang="en-US" altLang="ja-JP" dirty="0">
                <a:solidFill>
                  <a:schemeClr val="tx1"/>
                </a:solidFill>
              </a:rPr>
            </a:br>
            <a:r>
              <a:rPr lang="ja-JP" altLang="en-US" dirty="0">
                <a:solidFill>
                  <a:schemeClr val="tx1"/>
                </a:solidFill>
              </a:rPr>
              <a:t>詳細</a:t>
            </a:r>
          </a:p>
        </p:txBody>
      </p:sp>
      <p:sp>
        <p:nvSpPr>
          <p:cNvPr id="16" name="テキスト ボックス 15">
            <a:extLst>
              <a:ext uri="{FF2B5EF4-FFF2-40B4-BE49-F238E27FC236}">
                <a16:creationId xmlns:a16="http://schemas.microsoft.com/office/drawing/2014/main" id="{A68680E0-861B-4B89-108B-6CB4ED6702F1}"/>
              </a:ext>
            </a:extLst>
          </p:cNvPr>
          <p:cNvSpPr txBox="1"/>
          <p:nvPr/>
        </p:nvSpPr>
        <p:spPr>
          <a:xfrm>
            <a:off x="2406006" y="3853489"/>
            <a:ext cx="7092000" cy="2736000"/>
          </a:xfrm>
          <a:prstGeom prst="rect">
            <a:avLst/>
          </a:prstGeom>
          <a:solidFill>
            <a:schemeClr val="bg1"/>
          </a:solidFill>
          <a:ln w="6350">
            <a:solidFill>
              <a:srgbClr val="A7A8AA"/>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indent="0">
              <a:buNone/>
            </a:pPr>
            <a:r>
              <a:rPr kumimoji="1" lang="ja-JP" altLang="en-US" sz="1200" dirty="0"/>
              <a:t>＜どのような対象が上記課題を抱えているかを記載してください＞（＝ビジネスアイデアの対象となる顧客）</a:t>
            </a:r>
            <a:endParaRPr kumimoji="1" lang="en-US" altLang="ja-JP" sz="1200" dirty="0"/>
          </a:p>
          <a:p>
            <a:pPr marL="88900" indent="0">
              <a:buNone/>
            </a:pPr>
            <a:r>
              <a:rPr kumimoji="1" lang="ja-JP" altLang="en-US" sz="1200" dirty="0"/>
              <a:t>＜上記社会課題に対し、現状どのような対策が取られているかや、その対応策がその顧客にとって</a:t>
            </a:r>
            <a:br>
              <a:rPr kumimoji="1" lang="en-US" altLang="ja-JP" sz="1200" dirty="0"/>
            </a:br>
            <a:r>
              <a:rPr kumimoji="1" lang="ja-JP" altLang="en-US" sz="1200" dirty="0"/>
              <a:t>なぜ不十分なのか、</a:t>
            </a:r>
            <a:r>
              <a:rPr lang="ja-JP" altLang="en-US" sz="1200" dirty="0"/>
              <a:t>具体的に記載してください＞</a:t>
            </a:r>
            <a:endParaRPr lang="en-US" altLang="ja-JP" sz="1200" dirty="0"/>
          </a:p>
          <a:p>
            <a:pPr marL="88900" indent="0">
              <a:buNone/>
            </a:pPr>
            <a:endParaRPr lang="en-US" altLang="ja-JP" sz="1200" dirty="0"/>
          </a:p>
          <a:p>
            <a:pPr marL="88900" indent="0">
              <a:buNone/>
            </a:pPr>
            <a:r>
              <a:rPr kumimoji="1" lang="ja-JP" altLang="en-US" sz="1200" dirty="0"/>
              <a:t>＜また、想定する市場の有無や、その市場の成長性、その市場でインパクトを期待出来得る根拠について記載してください（仮説でも問題ありません）＞</a:t>
            </a:r>
            <a:br>
              <a:rPr kumimoji="1" lang="en-US" altLang="ja-JP" sz="1200" dirty="0"/>
            </a:br>
            <a:endParaRPr lang="en-US" altLang="ja-JP" dirty="0"/>
          </a:p>
          <a:p>
            <a:pPr marL="0" indent="0" defTabSz="762000" eaLnBrk="0" hangingPunct="0">
              <a:lnSpc>
                <a:spcPct val="106000"/>
              </a:lnSpc>
              <a:spcBef>
                <a:spcPts val="0"/>
              </a:spcBef>
              <a:buNone/>
            </a:pPr>
            <a:r>
              <a:rPr lang="en-US" altLang="ja-JP" sz="1200" dirty="0"/>
              <a:t>※</a:t>
            </a:r>
            <a:r>
              <a:rPr lang="ja-JP" altLang="en-US" sz="1200" dirty="0"/>
              <a:t>上記の内容を裏付けるデータ等があれば、参考資料としてページを追加してください</a:t>
            </a:r>
            <a:endParaRPr lang="en-US" altLang="ja-JP" sz="1200" dirty="0"/>
          </a:p>
        </p:txBody>
      </p:sp>
      <p:sp>
        <p:nvSpPr>
          <p:cNvPr id="17" name="フッター プレースホルダー 4">
            <a:extLst>
              <a:ext uri="{FF2B5EF4-FFF2-40B4-BE49-F238E27FC236}">
                <a16:creationId xmlns:a16="http://schemas.microsoft.com/office/drawing/2014/main" id="{23452055-7984-1456-E3DE-2CFDE0F17BD3}"/>
              </a:ext>
            </a:extLst>
          </p:cNvPr>
          <p:cNvSpPr txBox="1">
            <a:spLocks/>
          </p:cNvSpPr>
          <p:nvPr/>
        </p:nvSpPr>
        <p:spPr bwMode="gray">
          <a:xfrm>
            <a:off x="1592748" y="3853489"/>
            <a:ext cx="756000" cy="2736000"/>
          </a:xfrm>
          <a:prstGeom prst="rect">
            <a:avLst/>
          </a:prstGeom>
          <a:solidFill>
            <a:srgbClr val="DDEFE8"/>
          </a:solidFill>
          <a:ln w="6350">
            <a:solidFill>
              <a:schemeClr val="bg2"/>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solidFill>
                  <a:schemeClr val="tx1"/>
                </a:solidFill>
              </a:rPr>
              <a:t>アイデアの対象となる顧客</a:t>
            </a:r>
            <a:br>
              <a:rPr lang="en-US" altLang="ja-JP" dirty="0">
                <a:solidFill>
                  <a:schemeClr val="tx1"/>
                </a:solidFill>
              </a:rPr>
            </a:br>
            <a:r>
              <a:rPr lang="ja-JP" altLang="en-US" dirty="0">
                <a:solidFill>
                  <a:schemeClr val="tx1"/>
                </a:solidFill>
              </a:rPr>
              <a:t>（誰に）</a:t>
            </a:r>
          </a:p>
        </p:txBody>
      </p:sp>
      <p:sp>
        <p:nvSpPr>
          <p:cNvPr id="2" name="スライド番号プレースホルダー 2">
            <a:extLst>
              <a:ext uri="{FF2B5EF4-FFF2-40B4-BE49-F238E27FC236}">
                <a16:creationId xmlns:a16="http://schemas.microsoft.com/office/drawing/2014/main" id="{5C48FB09-B64D-E91D-9BAC-EFC9C259A033}"/>
              </a:ext>
            </a:extLst>
          </p:cNvPr>
          <p:cNvSpPr txBox="1">
            <a:spLocks/>
          </p:cNvSpPr>
          <p:nvPr/>
        </p:nvSpPr>
        <p:spPr bwMode="gray">
          <a:xfrm>
            <a:off x="4863000"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543A0986-838B-4D2A-A95C-8CB1738263FE}" type="slidenum">
              <a:rPr lang="ja-JP" altLang="en-US" smtClean="0"/>
              <a:pPr/>
              <a:t>2</a:t>
            </a:fld>
            <a:endParaRPr lang="ja-JP" altLang="en-US" dirty="0"/>
          </a:p>
        </p:txBody>
      </p:sp>
    </p:spTree>
    <p:extLst>
      <p:ext uri="{BB962C8B-B14F-4D97-AF65-F5344CB8AC3E}">
        <p14:creationId xmlns:p14="http://schemas.microsoft.com/office/powerpoint/2010/main" val="2637078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lang="ja-JP" altLang="en-US" dirty="0"/>
              <a:t>３</a:t>
            </a:r>
            <a:r>
              <a:rPr kumimoji="1" lang="ja-JP" altLang="en-US" dirty="0"/>
              <a:t>．ビジネスアイデアの提供価値・ソリューション</a:t>
            </a:r>
          </a:p>
        </p:txBody>
      </p:sp>
      <p:sp>
        <p:nvSpPr>
          <p:cNvPr id="20" name="正方形/長方形 19"/>
          <p:cNvSpPr/>
          <p:nvPr/>
        </p:nvSpPr>
        <p:spPr bwMode="gray">
          <a:xfrm>
            <a:off x="1578020" y="1973127"/>
            <a:ext cx="7920000" cy="460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＜上記サービス内容を、ビジネスアイデアチームでどのように連携して提供するのか（ソリューション）について、図やイラストを用いて記載してください＞</a:t>
            </a:r>
            <a:endParaRPr kumimoji="1" lang="en-US" altLang="ja-JP" sz="1200" dirty="0"/>
          </a:p>
          <a:p>
            <a:pPr marL="88900" defTabSz="762000" eaLnBrk="0" hangingPunct="0">
              <a:lnSpc>
                <a:spcPct val="106000"/>
              </a:lnSpc>
              <a:spcBef>
                <a:spcPts val="0"/>
              </a:spcBef>
            </a:pPr>
            <a:r>
              <a:rPr kumimoji="1" lang="ja-JP" altLang="en-US" sz="1200" dirty="0"/>
              <a:t>＜ビジネスアイデアチームの各プレイヤーの役割や関わり方等の体制、また対象とする顧客が明確となるように記載してください＞</a:t>
            </a:r>
            <a:endParaRPr kumimoji="1" lang="en-US" altLang="ja-JP" sz="1200" dirty="0"/>
          </a:p>
          <a:p>
            <a:pPr marL="88900" defTabSz="762000" eaLnBrk="0" hangingPunct="0">
              <a:lnSpc>
                <a:spcPct val="106000"/>
              </a:lnSpc>
              <a:spcBef>
                <a:spcPts val="0"/>
              </a:spcBef>
            </a:pPr>
            <a:r>
              <a:rPr kumimoji="1" lang="ja-JP" altLang="en-US" sz="1200" dirty="0"/>
              <a:t>＜ビジネスアイデアが既存のソリューションと比較して新規性や独自性に関する優位性が獲得できる根拠（競合企業との違いやセールスポイント、サービスの提供方法等）についても明示・記載してください（仮説でも問題ありません）＞</a:t>
            </a:r>
            <a:endParaRPr kumimoji="1" lang="en-US" altLang="ja-JP" sz="1200" dirty="0"/>
          </a:p>
          <a:p>
            <a:pPr marL="88900" defTabSz="762000" eaLnBrk="0" hangingPunct="0">
              <a:lnSpc>
                <a:spcPct val="106000"/>
              </a:lnSpc>
              <a:spcBef>
                <a:spcPts val="0"/>
              </a:spcBef>
            </a:pPr>
            <a:endParaRPr lang="en-US" altLang="ja-JP" sz="1200" dirty="0"/>
          </a:p>
          <a:p>
            <a:pPr marL="88900" defTabSz="762000" eaLnBrk="0" hangingPunct="0">
              <a:lnSpc>
                <a:spcPct val="106000"/>
              </a:lnSpc>
              <a:spcBef>
                <a:spcPts val="0"/>
              </a:spcBef>
            </a:pPr>
            <a:r>
              <a:rPr lang="en-US" altLang="ja-JP" sz="1200" dirty="0"/>
              <a:t>※</a:t>
            </a:r>
            <a:r>
              <a:rPr lang="ja-JP" altLang="en-US" sz="1200" dirty="0"/>
              <a:t>このページに収まりきらない場合は、ページを追加してください</a:t>
            </a:r>
          </a:p>
          <a:p>
            <a:pPr marL="88900" defTabSz="762000" eaLnBrk="0" hangingPunct="0">
              <a:lnSpc>
                <a:spcPct val="106000"/>
              </a:lnSpc>
              <a:spcBef>
                <a:spcPts val="0"/>
              </a:spcBef>
            </a:pPr>
            <a:r>
              <a:rPr lang="en-US" altLang="ja-JP" sz="1200" dirty="0"/>
              <a:t>※</a:t>
            </a:r>
            <a:r>
              <a:rPr lang="ja-JP" altLang="en-US" sz="1200" dirty="0"/>
              <a:t>上記の内容を裏付けるデータ等があれば、参考資料としてページを追加・記載してください</a:t>
            </a:r>
            <a:endParaRPr lang="en-US" altLang="ja-JP" sz="1200" dirty="0"/>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3</a:t>
            </a:fld>
            <a:endParaRPr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3" y="157177"/>
            <a:ext cx="3312000" cy="468000"/>
            <a:chOff x="4259313" y="277738"/>
            <a:chExt cx="2579880" cy="323638"/>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655491" cy="323638"/>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buNone/>
              </a:pPr>
              <a:r>
                <a:rPr lang="ja-JP" altLang="en-US" sz="1400" b="1" dirty="0">
                  <a:solidFill>
                    <a:schemeClr val="accent1"/>
                  </a:solidFill>
                </a:rPr>
                <a:t>②アイデアの革新性</a:t>
              </a:r>
              <a:endParaRPr lang="en-US" altLang="ja-JP" sz="1400" b="1" dirty="0">
                <a:solidFill>
                  <a:schemeClr val="accent1"/>
                </a:solidFill>
              </a:endParaRPr>
            </a:p>
            <a:p>
              <a:pPr marL="0" indent="0">
                <a:buNone/>
              </a:pPr>
              <a:r>
                <a:rPr lang="ja-JP" altLang="en-US" sz="1400" b="1" dirty="0">
                  <a:solidFill>
                    <a:schemeClr val="accent1"/>
                  </a:solidFill>
                </a:rPr>
                <a:t>④実現可能性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323638"/>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 name="正方形/長方形 1">
            <a:extLst>
              <a:ext uri="{FF2B5EF4-FFF2-40B4-BE49-F238E27FC236}">
                <a16:creationId xmlns:a16="http://schemas.microsoft.com/office/drawing/2014/main" id="{7AF37261-56A5-B850-C4EC-FD65F1D337FF}"/>
              </a:ext>
            </a:extLst>
          </p:cNvPr>
          <p:cNvSpPr/>
          <p:nvPr/>
        </p:nvSpPr>
        <p:spPr bwMode="gray">
          <a:xfrm>
            <a:off x="1578020" y="804834"/>
            <a:ext cx="7920000" cy="108415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＜前頁の社会課題を解決するために、前頁記載の「課題を抱える対象」に対しどのような製品・サービスを提供し、その結果、その対象がどのような恩恵を受けるのかについて記載してください＞</a:t>
            </a:r>
            <a:endParaRPr kumimoji="1" lang="en-US" altLang="ja-JP" sz="1200" dirty="0"/>
          </a:p>
        </p:txBody>
      </p:sp>
      <p:sp>
        <p:nvSpPr>
          <p:cNvPr id="3" name="フッター プレースホルダー 4">
            <a:extLst>
              <a:ext uri="{FF2B5EF4-FFF2-40B4-BE49-F238E27FC236}">
                <a16:creationId xmlns:a16="http://schemas.microsoft.com/office/drawing/2014/main" id="{A0B6A6FE-B825-A66D-23A8-C1C39C8D8ADD}"/>
              </a:ext>
            </a:extLst>
          </p:cNvPr>
          <p:cNvSpPr txBox="1">
            <a:spLocks/>
          </p:cNvSpPr>
          <p:nvPr/>
        </p:nvSpPr>
        <p:spPr bwMode="gray">
          <a:xfrm>
            <a:off x="417000" y="804834"/>
            <a:ext cx="1116000" cy="108415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サービス内容</a:t>
            </a:r>
            <a:br>
              <a:rPr lang="en-US" altLang="ja-JP" dirty="0"/>
            </a:br>
            <a:r>
              <a:rPr lang="ja-JP" altLang="en-US" dirty="0"/>
              <a:t>（何を）</a:t>
            </a:r>
            <a:endParaRPr lang="en-GB" altLang="en-GB" dirty="0"/>
          </a:p>
        </p:txBody>
      </p:sp>
      <p:sp>
        <p:nvSpPr>
          <p:cNvPr id="7" name="フッター プレースホルダー 4">
            <a:extLst>
              <a:ext uri="{FF2B5EF4-FFF2-40B4-BE49-F238E27FC236}">
                <a16:creationId xmlns:a16="http://schemas.microsoft.com/office/drawing/2014/main" id="{07A08B1E-CBA7-A07C-A71E-94623B18426B}"/>
              </a:ext>
            </a:extLst>
          </p:cNvPr>
          <p:cNvSpPr txBox="1">
            <a:spLocks/>
          </p:cNvSpPr>
          <p:nvPr/>
        </p:nvSpPr>
        <p:spPr bwMode="gray">
          <a:xfrm>
            <a:off x="417000" y="1973127"/>
            <a:ext cx="1116000" cy="460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サービス内容</a:t>
            </a:r>
            <a:br>
              <a:rPr lang="en-US" altLang="ja-JP" dirty="0"/>
            </a:br>
            <a:r>
              <a:rPr lang="ja-JP" altLang="en-US" dirty="0"/>
              <a:t>（どのように）</a:t>
            </a:r>
            <a:endParaRPr lang="en-GB" altLang="en-GB" dirty="0"/>
          </a:p>
        </p:txBody>
      </p:sp>
    </p:spTree>
    <p:extLst>
      <p:ext uri="{BB962C8B-B14F-4D97-AF65-F5344CB8AC3E}">
        <p14:creationId xmlns:p14="http://schemas.microsoft.com/office/powerpoint/2010/main" val="48196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kumimoji="1" lang="ja-JP" altLang="en-US" dirty="0"/>
              <a:t>４．ビジネスアイデアの実現可能性・希望する費用支援</a:t>
            </a:r>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4</a:t>
            </a:fld>
            <a:endParaRPr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4" y="157177"/>
            <a:ext cx="3312000" cy="468000"/>
            <a:chOff x="4259313" y="277738"/>
            <a:chExt cx="2760089" cy="323638"/>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835700" cy="323638"/>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buNone/>
              </a:pPr>
              <a:r>
                <a:rPr lang="ja-JP" altLang="en-US" sz="1400" b="1" dirty="0">
                  <a:solidFill>
                    <a:schemeClr val="accent1"/>
                  </a:solidFill>
                </a:rPr>
                <a:t>①事業趣旨との合目的性</a:t>
              </a:r>
              <a:endParaRPr lang="en-US" altLang="ja-JP" sz="1400" b="1" dirty="0">
                <a:solidFill>
                  <a:schemeClr val="accent1"/>
                </a:solidFill>
              </a:endParaRPr>
            </a:p>
            <a:p>
              <a:pPr marL="0" indent="0">
                <a:buNone/>
              </a:pPr>
              <a:r>
                <a:rPr lang="ja-JP" altLang="en-US" sz="1400" b="1" dirty="0">
                  <a:solidFill>
                    <a:schemeClr val="accent1"/>
                  </a:solidFill>
                </a:rPr>
                <a:t>④実現可能性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323638"/>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2" name="正方形/長方形 31">
            <a:extLst>
              <a:ext uri="{FF2B5EF4-FFF2-40B4-BE49-F238E27FC236}">
                <a16:creationId xmlns:a16="http://schemas.microsoft.com/office/drawing/2014/main" id="{5FDCD248-267C-4F93-A42B-C5DA7E180ED3}"/>
              </a:ext>
            </a:extLst>
          </p:cNvPr>
          <p:cNvSpPr/>
          <p:nvPr/>
        </p:nvSpPr>
        <p:spPr bwMode="gray">
          <a:xfrm>
            <a:off x="1572676" y="810519"/>
            <a:ext cx="7920000" cy="371793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＜ビジネスアイデア実現に向けた検証フェーズ（</a:t>
            </a:r>
            <a:r>
              <a:rPr kumimoji="1" lang="en-US" altLang="ja-JP" sz="1200" dirty="0"/>
              <a:t>P6</a:t>
            </a:r>
            <a:r>
              <a:rPr kumimoji="1" lang="ja-JP" altLang="en-US" sz="1200" dirty="0"/>
              <a:t>参照）に進むにあたり、解決もしくは取り組むべき事項について、ポイント及び解決方針について記載してくだい＞</a:t>
            </a:r>
            <a:endParaRPr kumimoji="1" lang="en-US" altLang="ja-JP" sz="1200" dirty="0"/>
          </a:p>
          <a:p>
            <a:pPr marL="88900" defTabSz="762000" eaLnBrk="0" hangingPunct="0">
              <a:lnSpc>
                <a:spcPct val="106000"/>
              </a:lnSpc>
              <a:spcBef>
                <a:spcPts val="0"/>
              </a:spcBef>
            </a:pPr>
            <a:r>
              <a:rPr kumimoji="1" lang="ja-JP" altLang="en-US" sz="1200" dirty="0"/>
              <a:t>　・＜検証フェーズに進むためにクリアすべき技術上の課題、課題の対応方針、対応完了見込み時期＞</a:t>
            </a:r>
            <a:endParaRPr kumimoji="1" lang="en-US" altLang="ja-JP" sz="1200" dirty="0"/>
          </a:p>
          <a:p>
            <a:pPr marL="88900" defTabSz="762000" eaLnBrk="0" hangingPunct="0">
              <a:lnSpc>
                <a:spcPct val="106000"/>
              </a:lnSpc>
              <a:spcBef>
                <a:spcPts val="0"/>
              </a:spcBef>
            </a:pPr>
            <a:r>
              <a:rPr kumimoji="1" lang="ja-JP" altLang="en-US" sz="1200" dirty="0"/>
              <a:t>　・＜検証時の協力先となる実証フィールドの想定や調整状況等＞</a:t>
            </a:r>
            <a:endParaRPr kumimoji="1" lang="en-US" altLang="ja-JP" sz="1200" dirty="0"/>
          </a:p>
          <a:p>
            <a:pPr marL="88900" defTabSz="762000" eaLnBrk="0" hangingPunct="0">
              <a:lnSpc>
                <a:spcPct val="106000"/>
              </a:lnSpc>
              <a:spcBef>
                <a:spcPts val="0"/>
              </a:spcBef>
            </a:pPr>
            <a:r>
              <a:rPr kumimoji="1" lang="ja-JP" altLang="en-US" sz="1200" dirty="0"/>
              <a:t>　・＜法規制等の考慮すべき阻害要因やリスク、対応方針＞　等</a:t>
            </a:r>
            <a:endParaRPr kumimoji="1" lang="en-US" altLang="ja-JP" sz="1200" dirty="0"/>
          </a:p>
        </p:txBody>
      </p:sp>
      <p:sp>
        <p:nvSpPr>
          <p:cNvPr id="41" name="フッター プレースホルダー 4">
            <a:extLst>
              <a:ext uri="{FF2B5EF4-FFF2-40B4-BE49-F238E27FC236}">
                <a16:creationId xmlns:a16="http://schemas.microsoft.com/office/drawing/2014/main" id="{9F0A78BC-AEEA-454D-9CD5-D095F3B4DBD9}"/>
              </a:ext>
            </a:extLst>
          </p:cNvPr>
          <p:cNvSpPr txBox="1">
            <a:spLocks/>
          </p:cNvSpPr>
          <p:nvPr/>
        </p:nvSpPr>
        <p:spPr bwMode="gray">
          <a:xfrm>
            <a:off x="415926" y="810519"/>
            <a:ext cx="1116000" cy="371793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検証フェーズに進むにあたって解決もしくは、取り組むべき</a:t>
            </a:r>
            <a:br>
              <a:rPr lang="en-US" altLang="ja-JP" dirty="0"/>
            </a:br>
            <a:r>
              <a:rPr lang="ja-JP" altLang="en-US" dirty="0"/>
              <a:t>内容</a:t>
            </a:r>
            <a:endParaRPr lang="en-GB" altLang="en-GB" dirty="0"/>
          </a:p>
        </p:txBody>
      </p:sp>
      <p:sp>
        <p:nvSpPr>
          <p:cNvPr id="2" name="正方形/長方形 1">
            <a:extLst>
              <a:ext uri="{FF2B5EF4-FFF2-40B4-BE49-F238E27FC236}">
                <a16:creationId xmlns:a16="http://schemas.microsoft.com/office/drawing/2014/main" id="{A19C9536-6EF1-F860-02CF-2408F4E7B97F}"/>
              </a:ext>
            </a:extLst>
          </p:cNvPr>
          <p:cNvSpPr/>
          <p:nvPr/>
        </p:nvSpPr>
        <p:spPr bwMode="gray">
          <a:xfrm>
            <a:off x="1572676" y="4640768"/>
            <a:ext cx="7920000" cy="1947231"/>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＜費用支援を希望する項目と費用を簡単に記入してください＞</a:t>
            </a:r>
            <a:br>
              <a:rPr kumimoji="1" lang="en-US" altLang="ja-JP" sz="1200" dirty="0"/>
            </a:br>
            <a:r>
              <a:rPr kumimoji="1" lang="en-US" altLang="ja-JP" sz="1200" dirty="0"/>
              <a:t>※</a:t>
            </a:r>
            <a:r>
              <a:rPr kumimoji="1" lang="ja-JP" altLang="en-US" sz="1200" dirty="0"/>
              <a:t>様式</a:t>
            </a:r>
            <a:r>
              <a:rPr kumimoji="1" lang="en-US" altLang="ja-JP" sz="1200" dirty="0"/>
              <a:t>3</a:t>
            </a:r>
            <a:r>
              <a:rPr kumimoji="1" lang="ja-JP" altLang="en-US" sz="1200" dirty="0"/>
              <a:t>で申請する内容について、まとめてご記載ください</a:t>
            </a:r>
          </a:p>
        </p:txBody>
      </p:sp>
      <p:sp>
        <p:nvSpPr>
          <p:cNvPr id="3" name="フッター プレースホルダー 4">
            <a:extLst>
              <a:ext uri="{FF2B5EF4-FFF2-40B4-BE49-F238E27FC236}">
                <a16:creationId xmlns:a16="http://schemas.microsoft.com/office/drawing/2014/main" id="{37E8C91E-5D7F-5A96-5691-20683A59D4C7}"/>
              </a:ext>
            </a:extLst>
          </p:cNvPr>
          <p:cNvSpPr txBox="1">
            <a:spLocks/>
          </p:cNvSpPr>
          <p:nvPr/>
        </p:nvSpPr>
        <p:spPr bwMode="gray">
          <a:xfrm>
            <a:off x="415926" y="4640768"/>
            <a:ext cx="1116000" cy="194723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希望する</a:t>
            </a:r>
            <a:br>
              <a:rPr lang="en-US" altLang="ja-JP" dirty="0"/>
            </a:br>
            <a:r>
              <a:rPr lang="ja-JP" altLang="en-US" dirty="0"/>
              <a:t>費用支援項目</a:t>
            </a:r>
            <a:endParaRPr lang="en-GB" altLang="en-GB" dirty="0"/>
          </a:p>
        </p:txBody>
      </p:sp>
    </p:spTree>
    <p:extLst>
      <p:ext uri="{BB962C8B-B14F-4D97-AF65-F5344CB8AC3E}">
        <p14:creationId xmlns:p14="http://schemas.microsoft.com/office/powerpoint/2010/main" val="2426911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6AC8B775-13FE-4543-A3E0-213E6A51604F}"/>
              </a:ext>
            </a:extLst>
          </p:cNvPr>
          <p:cNvSpPr/>
          <p:nvPr/>
        </p:nvSpPr>
        <p:spPr bwMode="gray">
          <a:xfrm>
            <a:off x="415924" y="1015999"/>
            <a:ext cx="9074151" cy="556799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nchor="ctr"/>
          <a:lstStyle/>
          <a:p>
            <a:r>
              <a:rPr lang="en-US" altLang="ja-JP" dirty="0"/>
              <a:t>X</a:t>
            </a:r>
            <a:r>
              <a:rPr lang="ja-JP" altLang="en-US" dirty="0"/>
              <a:t>．その他（参考資料）</a:t>
            </a:r>
            <a:endParaRPr kumimoji="1" lang="ja-JP" altLang="en-US" dirty="0"/>
          </a:p>
        </p:txBody>
      </p:sp>
      <p:sp>
        <p:nvSpPr>
          <p:cNvPr id="6" name="スライド番号プレースホルダー 2">
            <a:extLst>
              <a:ext uri="{FF2B5EF4-FFF2-40B4-BE49-F238E27FC236}">
                <a16:creationId xmlns:a16="http://schemas.microsoft.com/office/drawing/2014/main" id="{0EEBBA94-BC14-4D40-9AD2-42F0C2C1507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5</a:t>
            </a:fld>
            <a:endParaRPr lang="ja-JP" altLang="en-US" dirty="0"/>
          </a:p>
        </p:txBody>
      </p:sp>
      <p:sp>
        <p:nvSpPr>
          <p:cNvPr id="15" name="四角形: 角を丸くする 14">
            <a:extLst>
              <a:ext uri="{FF2B5EF4-FFF2-40B4-BE49-F238E27FC236}">
                <a16:creationId xmlns:a16="http://schemas.microsoft.com/office/drawing/2014/main" id="{636D3896-67CA-4A5A-98BC-D19765B38D12}"/>
              </a:ext>
            </a:extLst>
          </p:cNvPr>
          <p:cNvSpPr/>
          <p:nvPr/>
        </p:nvSpPr>
        <p:spPr bwMode="gray">
          <a:xfrm>
            <a:off x="1045232" y="3122683"/>
            <a:ext cx="7831412" cy="814616"/>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strike="noStrike" kern="1200" cap="none" spc="0" normalizeH="0" baseline="0" noProof="0" dirty="0">
                <a:ln>
                  <a:noFill/>
                </a:ln>
                <a:solidFill>
                  <a:srgbClr val="97999B"/>
                </a:solidFill>
                <a:effectLst/>
                <a:uLnTx/>
                <a:uFillTx/>
                <a:latin typeface="+mn-lt"/>
                <a:ea typeface="+mn-ea"/>
                <a:cs typeface="+mn-cs"/>
              </a:rPr>
              <a:t>各ページの枠内に収まらない場合、最大</a:t>
            </a:r>
            <a:r>
              <a:rPr kumimoji="1" lang="en-US" altLang="ja-JP" sz="1400" b="0" i="0" strike="noStrike" kern="1200" cap="none" spc="0" normalizeH="0" baseline="0" noProof="0" dirty="0">
                <a:ln>
                  <a:noFill/>
                </a:ln>
                <a:solidFill>
                  <a:srgbClr val="97999B"/>
                </a:solidFill>
                <a:effectLst/>
                <a:uLnTx/>
                <a:uFillTx/>
                <a:latin typeface="+mn-lt"/>
                <a:ea typeface="+mn-ea"/>
                <a:cs typeface="+mn-cs"/>
              </a:rPr>
              <a:t>5</a:t>
            </a:r>
            <a:r>
              <a:rPr kumimoji="1" lang="ja-JP" altLang="en-US" sz="1400" b="0" i="0" strike="noStrike" kern="1200" cap="none" spc="0" normalizeH="0" baseline="0" noProof="0" dirty="0">
                <a:ln>
                  <a:noFill/>
                </a:ln>
                <a:solidFill>
                  <a:srgbClr val="97999B"/>
                </a:solidFill>
                <a:effectLst/>
                <a:uLnTx/>
                <a:uFillTx/>
                <a:latin typeface="+mn-lt"/>
                <a:ea typeface="+mn-ea"/>
                <a:cs typeface="+mn-cs"/>
              </a:rPr>
              <a:t>枚までページの追加が可能です。（追加箇所は任意）</a:t>
            </a:r>
            <a:endParaRPr kumimoji="1" lang="en-US" altLang="ja-JP" sz="1400" b="0" i="0" strike="noStrike" kern="1200" cap="none" spc="0" normalizeH="0" baseline="0" noProof="0" dirty="0">
              <a:ln>
                <a:noFill/>
              </a:ln>
              <a:solidFill>
                <a:srgbClr val="97999B"/>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strike="noStrike" kern="1200" cap="none" spc="0" normalizeH="0" baseline="0" noProof="0" dirty="0">
                <a:ln>
                  <a:noFill/>
                </a:ln>
                <a:solidFill>
                  <a:srgbClr val="97999B"/>
                </a:solidFill>
                <a:effectLst/>
                <a:uLnTx/>
                <a:uFillTx/>
                <a:latin typeface="+mn-lt"/>
                <a:ea typeface="+mn-ea"/>
                <a:cs typeface="+mn-cs"/>
              </a:rPr>
              <a:t>社会課題や市場規模等を裏付けるデータ、技術上のオリジナリティ等の</a:t>
            </a:r>
            <a:r>
              <a:rPr kumimoji="1" lang="ja-JP" altLang="en-US" sz="1400" dirty="0">
                <a:solidFill>
                  <a:srgbClr val="97999B"/>
                </a:solidFill>
                <a:latin typeface="+mn-lt"/>
                <a:cs typeface="+mn-cs"/>
              </a:rPr>
              <a:t>記載事項を補足するデータ、図表等を用いて、より具体的な表現になるよう心掛けてください。</a:t>
            </a:r>
            <a:endParaRPr kumimoji="1" lang="en-US" altLang="ja-JP" sz="1400" b="0" i="0" strike="noStrike" kern="1200" cap="none" spc="0" normalizeH="0" baseline="0" noProof="0" dirty="0">
              <a:ln>
                <a:noFill/>
              </a:ln>
              <a:solidFill>
                <a:srgbClr val="97999B"/>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7E94359D-FCE6-44EB-9C19-CA7179CC5E44}"/>
              </a:ext>
            </a:extLst>
          </p:cNvPr>
          <p:cNvSpPr/>
          <p:nvPr/>
        </p:nvSpPr>
        <p:spPr bwMode="gray">
          <a:xfrm>
            <a:off x="537237" y="1113394"/>
            <a:ext cx="560438" cy="263013"/>
          </a:xfrm>
          <a:prstGeom prst="rect">
            <a:avLst/>
          </a:prstGeom>
          <a:solidFill>
            <a:srgbClr val="DDEFE8"/>
          </a:solidFill>
          <a:ln w="1905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任意</a:t>
            </a:r>
          </a:p>
        </p:txBody>
      </p:sp>
    </p:spTree>
    <p:extLst>
      <p:ext uri="{BB962C8B-B14F-4D97-AF65-F5344CB8AC3E}">
        <p14:creationId xmlns:p14="http://schemas.microsoft.com/office/powerpoint/2010/main" val="231142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CBD2BEB-69B8-4E80-8A09-101F69A18C86}"/>
              </a:ext>
            </a:extLst>
          </p:cNvPr>
          <p:cNvSpPr>
            <a:spLocks noGrp="1"/>
          </p:cNvSpPr>
          <p:nvPr>
            <p:ph type="title"/>
          </p:nvPr>
        </p:nvSpPr>
        <p:spPr/>
        <p:txBody>
          <a:bodyPr anchor="ctr"/>
          <a:lstStyle/>
          <a:p>
            <a:r>
              <a:rPr kumimoji="1" lang="ja-JP" altLang="en-US" dirty="0"/>
              <a:t>参考）一般的な製品・サービス開発フェーズと実施内容</a:t>
            </a:r>
          </a:p>
        </p:txBody>
      </p:sp>
      <p:sp>
        <p:nvSpPr>
          <p:cNvPr id="5" name="矢印: 五方向 4">
            <a:extLst>
              <a:ext uri="{FF2B5EF4-FFF2-40B4-BE49-F238E27FC236}">
                <a16:creationId xmlns:a16="http://schemas.microsoft.com/office/drawing/2014/main" id="{7356ACDE-6B91-443E-9618-1D18B97C8224}"/>
              </a:ext>
            </a:extLst>
          </p:cNvPr>
          <p:cNvSpPr/>
          <p:nvPr/>
        </p:nvSpPr>
        <p:spPr bwMode="gray">
          <a:xfrm>
            <a:off x="1280160" y="2054160"/>
            <a:ext cx="1224000" cy="1007120"/>
          </a:xfrm>
          <a:prstGeom prst="homePlate">
            <a:avLst>
              <a:gd name="adj" fmla="val 13124"/>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基礎</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研究</a:t>
            </a:r>
          </a:p>
        </p:txBody>
      </p:sp>
      <p:sp>
        <p:nvSpPr>
          <p:cNvPr id="6" name="矢印: 五方向 5">
            <a:extLst>
              <a:ext uri="{FF2B5EF4-FFF2-40B4-BE49-F238E27FC236}">
                <a16:creationId xmlns:a16="http://schemas.microsoft.com/office/drawing/2014/main" id="{96190B26-1C32-4972-92B8-3DC1D51E25EB}"/>
              </a:ext>
            </a:extLst>
          </p:cNvPr>
          <p:cNvSpPr/>
          <p:nvPr/>
        </p:nvSpPr>
        <p:spPr bwMode="gray">
          <a:xfrm>
            <a:off x="2580640" y="2054160"/>
            <a:ext cx="1464705"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構想・企画</a:t>
            </a:r>
          </a:p>
        </p:txBody>
      </p:sp>
      <p:sp>
        <p:nvSpPr>
          <p:cNvPr id="7" name="矢印: 五方向 6">
            <a:extLst>
              <a:ext uri="{FF2B5EF4-FFF2-40B4-BE49-F238E27FC236}">
                <a16:creationId xmlns:a16="http://schemas.microsoft.com/office/drawing/2014/main" id="{0DA97003-6DD8-4654-A117-5E355A44559D}"/>
              </a:ext>
            </a:extLst>
          </p:cNvPr>
          <p:cNvSpPr/>
          <p:nvPr/>
        </p:nvSpPr>
        <p:spPr bwMode="gray">
          <a:xfrm>
            <a:off x="2579288" y="2578384"/>
            <a:ext cx="1466057"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応用研究</a:t>
            </a:r>
            <a:r>
              <a:rPr kumimoji="1" lang="ja-JP" altLang="en-US" sz="1200" b="1" dirty="0">
                <a:solidFill>
                  <a:schemeClr val="bg1"/>
                </a:solidFill>
                <a:latin typeface="+mn-lt"/>
                <a:cs typeface="+mn-cs"/>
              </a:rPr>
              <a:t>・</a:t>
            </a: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開発</a:t>
            </a:r>
          </a:p>
        </p:txBody>
      </p:sp>
      <p:sp>
        <p:nvSpPr>
          <p:cNvPr id="8" name="矢印: 五方向 7">
            <a:extLst>
              <a:ext uri="{FF2B5EF4-FFF2-40B4-BE49-F238E27FC236}">
                <a16:creationId xmlns:a16="http://schemas.microsoft.com/office/drawing/2014/main" id="{8FE1CD06-B817-4277-9B49-4658A7E7D36F}"/>
              </a:ext>
            </a:extLst>
          </p:cNvPr>
          <p:cNvSpPr/>
          <p:nvPr/>
        </p:nvSpPr>
        <p:spPr bwMode="gray">
          <a:xfrm>
            <a:off x="4151840" y="2054160"/>
            <a:ext cx="4179726" cy="36392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検証</a:t>
            </a:r>
          </a:p>
        </p:txBody>
      </p:sp>
      <p:sp>
        <p:nvSpPr>
          <p:cNvPr id="9" name="矢印: 五方向 8">
            <a:extLst>
              <a:ext uri="{FF2B5EF4-FFF2-40B4-BE49-F238E27FC236}">
                <a16:creationId xmlns:a16="http://schemas.microsoft.com/office/drawing/2014/main" id="{D4207284-9839-4DF6-9CB9-BBA5908E2757}"/>
              </a:ext>
            </a:extLst>
          </p:cNvPr>
          <p:cNvSpPr/>
          <p:nvPr/>
        </p:nvSpPr>
        <p:spPr bwMode="gray">
          <a:xfrm>
            <a:off x="8378402" y="2054160"/>
            <a:ext cx="1192318" cy="1007120"/>
          </a:xfrm>
          <a:prstGeom prst="homePlate">
            <a:avLst>
              <a:gd name="adj" fmla="val 9089"/>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社会実装</a:t>
            </a:r>
          </a:p>
        </p:txBody>
      </p:sp>
      <p:sp>
        <p:nvSpPr>
          <p:cNvPr id="10" name="矢印: 五方向 9">
            <a:extLst>
              <a:ext uri="{FF2B5EF4-FFF2-40B4-BE49-F238E27FC236}">
                <a16:creationId xmlns:a16="http://schemas.microsoft.com/office/drawing/2014/main" id="{EC87163F-7B64-4DDB-8CCD-129A6C53215E}"/>
              </a:ext>
            </a:extLst>
          </p:cNvPr>
          <p:cNvSpPr/>
          <p:nvPr/>
        </p:nvSpPr>
        <p:spPr bwMode="gray">
          <a:xfrm>
            <a:off x="4151840" y="2522160"/>
            <a:ext cx="933712"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デモ機による</a:t>
            </a:r>
            <a:br>
              <a:rPr kumimoji="1" lang="en-US" altLang="ja-JP" sz="1200" i="0" u="none" strike="noStrike" kern="1200" cap="none" spc="0" normalizeH="0" baseline="0" noProof="0" dirty="0">
                <a:ln>
                  <a:noFill/>
                </a:ln>
                <a:solidFill>
                  <a:prstClr val="black"/>
                </a:solidFill>
                <a:effectLst/>
                <a:uLnTx/>
                <a:uFillTx/>
                <a:latin typeface="+mn-lt"/>
                <a:ea typeface="+mn-ea"/>
                <a:cs typeface="+mn-cs"/>
              </a:rPr>
            </a:br>
            <a:r>
              <a:rPr kumimoji="1" lang="ja-JP" altLang="en-US" sz="1200" i="0" u="none" strike="noStrike" kern="1200" cap="none" spc="0" normalizeH="0" baseline="0" noProof="0" dirty="0">
                <a:ln>
                  <a:noFill/>
                </a:ln>
                <a:solidFill>
                  <a:prstClr val="black"/>
                </a:solidFill>
                <a:effectLst/>
                <a:uLnTx/>
                <a:uFillTx/>
                <a:latin typeface="+mn-lt"/>
                <a:ea typeface="+mn-ea"/>
                <a:cs typeface="+mn-cs"/>
              </a:rPr>
              <a:t>検証</a:t>
            </a:r>
          </a:p>
        </p:txBody>
      </p:sp>
      <p:sp>
        <p:nvSpPr>
          <p:cNvPr id="11" name="矢印: 五方向 10">
            <a:extLst>
              <a:ext uri="{FF2B5EF4-FFF2-40B4-BE49-F238E27FC236}">
                <a16:creationId xmlns:a16="http://schemas.microsoft.com/office/drawing/2014/main" id="{D56862B9-C908-473A-BC38-219171186452}"/>
              </a:ext>
            </a:extLst>
          </p:cNvPr>
          <p:cNvSpPr/>
          <p:nvPr/>
        </p:nvSpPr>
        <p:spPr bwMode="gray">
          <a:xfrm>
            <a:off x="5132388" y="2522160"/>
            <a:ext cx="1249660"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（概念実証）</a:t>
            </a:r>
            <a:endParaRPr kumimoji="1" lang="ja-JP" altLang="en-US" sz="1200" i="0" u="none" strike="noStrike" kern="1200" cap="none" spc="0" normalizeH="0" baseline="0" noProof="0" dirty="0">
              <a:ln>
                <a:noFill/>
              </a:ln>
              <a:solidFill>
                <a:prstClr val="black"/>
              </a:solidFill>
              <a:effectLst/>
              <a:uLnTx/>
              <a:uFillTx/>
              <a:latin typeface="+mn-lt"/>
              <a:ea typeface="+mn-ea"/>
              <a:cs typeface="+mn-cs"/>
            </a:endParaRPr>
          </a:p>
        </p:txBody>
      </p:sp>
      <p:sp>
        <p:nvSpPr>
          <p:cNvPr id="12" name="矢印: 五方向 11">
            <a:extLst>
              <a:ext uri="{FF2B5EF4-FFF2-40B4-BE49-F238E27FC236}">
                <a16:creationId xmlns:a16="http://schemas.microsoft.com/office/drawing/2014/main" id="{C44FE3C6-F86F-4340-8E9F-FAEE248D2768}"/>
              </a:ext>
            </a:extLst>
          </p:cNvPr>
          <p:cNvSpPr/>
          <p:nvPr/>
        </p:nvSpPr>
        <p:spPr bwMode="gray">
          <a:xfrm>
            <a:off x="6428884" y="2522160"/>
            <a:ext cx="1048876"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r>
              <a:rPr kumimoji="1" lang="ja-JP" altLang="en-US" sz="1200" dirty="0">
                <a:solidFill>
                  <a:prstClr val="black"/>
                </a:solidFill>
                <a:latin typeface="+mn-lt"/>
                <a:cs typeface="+mn-cs"/>
              </a:rPr>
              <a:t>を踏まえた</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試作品開発</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3" name="矢印: 五方向 12">
            <a:extLst>
              <a:ext uri="{FF2B5EF4-FFF2-40B4-BE49-F238E27FC236}">
                <a16:creationId xmlns:a16="http://schemas.microsoft.com/office/drawing/2014/main" id="{3F179A86-14D2-42E7-83DB-794763F638DA}"/>
              </a:ext>
            </a:extLst>
          </p:cNvPr>
          <p:cNvSpPr/>
          <p:nvPr/>
        </p:nvSpPr>
        <p:spPr bwMode="gray">
          <a:xfrm>
            <a:off x="7518042" y="2522160"/>
            <a:ext cx="813524"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実証実験</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6B2DE4FC-FE13-488E-93C4-5575E774569F}"/>
              </a:ext>
            </a:extLst>
          </p:cNvPr>
          <p:cNvSpPr/>
          <p:nvPr/>
        </p:nvSpPr>
        <p:spPr bwMode="gray">
          <a:xfrm>
            <a:off x="416495" y="3190239"/>
            <a:ext cx="762063" cy="125416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一般的な</a:t>
            </a:r>
            <a:br>
              <a:rPr kumimoji="1" lang="en-US" altLang="ja-JP" sz="1200" b="1" i="0" u="none" strike="noStrike" kern="1200" cap="none" spc="0" normalizeH="0" baseline="0" noProof="0" dirty="0">
                <a:ln>
                  <a:noFill/>
                </a:ln>
                <a:solidFill>
                  <a:prstClr val="black"/>
                </a:solidFill>
                <a:effectLst/>
                <a:uLnTx/>
                <a:uFillTx/>
                <a:latin typeface="+mn-lt"/>
                <a:ea typeface="+mn-ea"/>
                <a:cs typeface="+mn-cs"/>
              </a:rPr>
            </a:br>
            <a:r>
              <a:rPr kumimoji="1" lang="ja-JP" altLang="en-US" sz="1200" b="1" i="0" u="none" strike="noStrike" kern="1200" cap="none" spc="0" normalizeH="0" baseline="0" noProof="0" dirty="0">
                <a:ln>
                  <a:noFill/>
                </a:ln>
                <a:solidFill>
                  <a:prstClr val="black"/>
                </a:solidFill>
                <a:effectLst/>
                <a:uLnTx/>
                <a:uFillTx/>
                <a:latin typeface="+mn-lt"/>
                <a:ea typeface="+mn-ea"/>
                <a:cs typeface="+mn-cs"/>
              </a:rPr>
              <a:t>実施内容</a:t>
            </a:r>
          </a:p>
        </p:txBody>
      </p:sp>
      <p:sp>
        <p:nvSpPr>
          <p:cNvPr id="15" name="正方形/長方形 14">
            <a:extLst>
              <a:ext uri="{FF2B5EF4-FFF2-40B4-BE49-F238E27FC236}">
                <a16:creationId xmlns:a16="http://schemas.microsoft.com/office/drawing/2014/main" id="{08C0B36A-7E28-4A60-A0F5-322B01F782C8}"/>
              </a:ext>
            </a:extLst>
          </p:cNvPr>
          <p:cNvSpPr/>
          <p:nvPr/>
        </p:nvSpPr>
        <p:spPr bwMode="gray">
          <a:xfrm>
            <a:off x="1280160" y="3187520"/>
            <a:ext cx="122400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新たな製品やサービスの創出のベースとなる基礎的な研究</a:t>
            </a:r>
          </a:p>
        </p:txBody>
      </p:sp>
      <p:sp>
        <p:nvSpPr>
          <p:cNvPr id="16" name="正方形/長方形 15">
            <a:extLst>
              <a:ext uri="{FF2B5EF4-FFF2-40B4-BE49-F238E27FC236}">
                <a16:creationId xmlns:a16="http://schemas.microsoft.com/office/drawing/2014/main" id="{A0CBCAD3-57EE-4EFB-BA26-5FDA7F369410}"/>
              </a:ext>
            </a:extLst>
          </p:cNvPr>
          <p:cNvSpPr/>
          <p:nvPr/>
        </p:nvSpPr>
        <p:spPr bwMode="gray">
          <a:xfrm>
            <a:off x="415924" y="2054160"/>
            <a:ext cx="762635" cy="100712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フェーズ</a:t>
            </a:r>
            <a:br>
              <a:rPr kumimoji="1" lang="en-US" altLang="ja-JP" sz="1200" b="1" dirty="0">
                <a:solidFill>
                  <a:prstClr val="black"/>
                </a:solidFill>
                <a:latin typeface="+mn-lt"/>
                <a:cs typeface="+mn-cs"/>
              </a:rPr>
            </a:br>
            <a:r>
              <a:rPr kumimoji="1" lang="ja-JP" altLang="en-US" sz="1200" b="1" dirty="0">
                <a:solidFill>
                  <a:prstClr val="black"/>
                </a:solidFill>
                <a:latin typeface="+mn-lt"/>
                <a:cs typeface="+mn-cs"/>
              </a:rPr>
              <a:t>概要</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17" name="正方形/長方形 16">
            <a:extLst>
              <a:ext uri="{FF2B5EF4-FFF2-40B4-BE49-F238E27FC236}">
                <a16:creationId xmlns:a16="http://schemas.microsoft.com/office/drawing/2014/main" id="{AAE7A465-27F4-4C3F-A70C-2D721B059E3E}"/>
              </a:ext>
            </a:extLst>
          </p:cNvPr>
          <p:cNvSpPr/>
          <p:nvPr/>
        </p:nvSpPr>
        <p:spPr bwMode="gray">
          <a:xfrm>
            <a:off x="2580640" y="3187520"/>
            <a:ext cx="150184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研究開発と並行した製品・サービスの構想・企画</a:t>
            </a:r>
            <a:br>
              <a:rPr kumimoji="1" lang="en-US" altLang="ja-JP" sz="1100" i="0" u="none" strike="noStrike" kern="1200" cap="none" spc="0" normalizeH="0" baseline="0" noProof="0" dirty="0">
                <a:ln>
                  <a:noFill/>
                </a:ln>
                <a:solidFill>
                  <a:prstClr val="black"/>
                </a:solidFill>
                <a:effectLst/>
                <a:uLnTx/>
                <a:uFillTx/>
                <a:latin typeface="+mn-lt"/>
                <a:ea typeface="+mn-ea"/>
                <a:cs typeface="+mn-cs"/>
              </a:rPr>
            </a:br>
            <a:r>
              <a:rPr kumimoji="1" lang="en-US" altLang="ja-JP" sz="1050" b="1" i="0" u="none" strike="noStrike" kern="1200" cap="none" spc="0" normalizeH="0" baseline="0" noProof="0" dirty="0">
                <a:ln>
                  <a:noFill/>
                </a:ln>
                <a:solidFill>
                  <a:schemeClr val="accent5"/>
                </a:solidFill>
                <a:effectLst/>
                <a:uLnTx/>
                <a:uFillTx/>
                <a:latin typeface="+mn-lt"/>
                <a:ea typeface="+mn-ea"/>
                <a:cs typeface="+mn-cs"/>
              </a:rPr>
              <a:t>(</a:t>
            </a:r>
            <a:r>
              <a:rPr kumimoji="1" lang="ja-JP" altLang="en-US" sz="1050" b="1" dirty="0">
                <a:solidFill>
                  <a:schemeClr val="accent5"/>
                </a:solidFill>
                <a:latin typeface="+mn-lt"/>
                <a:cs typeface="+mn-cs"/>
              </a:rPr>
              <a:t>社内外での連携含む</a:t>
            </a:r>
            <a:r>
              <a:rPr kumimoji="1" lang="en-US" altLang="ja-JP" sz="1050" b="1" dirty="0">
                <a:solidFill>
                  <a:schemeClr val="accent5"/>
                </a:solidFill>
                <a:latin typeface="+mn-lt"/>
                <a:cs typeface="+mn-cs"/>
              </a:rPr>
              <a:t>)</a:t>
            </a:r>
          </a:p>
          <a:p>
            <a:pPr marL="171450" indent="-171450" defTabSz="990564" fontAlgn="auto">
              <a:spcBef>
                <a:spcPts val="300"/>
              </a:spcBef>
              <a:spcAft>
                <a:spcPts val="0"/>
              </a:spcAft>
              <a:buSzPct val="100000"/>
              <a:buFont typeface="Wingdings" panose="05000000000000000000" pitchFamily="2" charset="2"/>
              <a:buChar char="n"/>
            </a:pPr>
            <a:r>
              <a:rPr kumimoji="1" lang="ja-JP" altLang="en-US" sz="1100" dirty="0">
                <a:solidFill>
                  <a:prstClr val="black"/>
                </a:solidFill>
              </a:rPr>
              <a:t>実用化に向けた応用研究や</a:t>
            </a:r>
            <a:r>
              <a:rPr kumimoji="1" lang="ja-JP" altLang="en-US" sz="1100" dirty="0"/>
              <a:t>デモ機の開発</a:t>
            </a:r>
            <a:endParaRPr kumimoji="1" lang="en-US" altLang="ja-JP" sz="1100" dirty="0"/>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b="1" i="0" u="none" strike="noStrike" kern="1200" cap="none" spc="0" normalizeH="0" baseline="0" noProof="0" dirty="0">
              <a:ln>
                <a:noFill/>
              </a:ln>
              <a:solidFill>
                <a:schemeClr val="accent5"/>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73443BAE-6A52-4757-B4A3-3D422C0ACD68}"/>
              </a:ext>
            </a:extLst>
          </p:cNvPr>
          <p:cNvSpPr/>
          <p:nvPr/>
        </p:nvSpPr>
        <p:spPr bwMode="gray">
          <a:xfrm>
            <a:off x="4158960" y="3184401"/>
            <a:ext cx="92659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デモ機による初期トライアル等により、新規事業の実現可能性の調査</a:t>
            </a:r>
            <a:endParaRPr kumimoji="1" lang="en-US" altLang="ja-JP" sz="1100" dirty="0">
              <a:solidFill>
                <a:prstClr val="black"/>
              </a:solidFill>
              <a:latin typeface="+mn-lt"/>
              <a:cs typeface="+mn-cs"/>
            </a:endParaRPr>
          </a:p>
        </p:txBody>
      </p:sp>
      <p:sp>
        <p:nvSpPr>
          <p:cNvPr id="19" name="正方形/長方形 18">
            <a:extLst>
              <a:ext uri="{FF2B5EF4-FFF2-40B4-BE49-F238E27FC236}">
                <a16:creationId xmlns:a16="http://schemas.microsoft.com/office/drawing/2014/main" id="{F781400C-006E-4644-9D5A-CA517970DE29}"/>
              </a:ext>
            </a:extLst>
          </p:cNvPr>
          <p:cNvSpPr/>
          <p:nvPr/>
        </p:nvSpPr>
        <p:spPr bwMode="gray">
          <a:xfrm>
            <a:off x="6431280" y="3184401"/>
            <a:ext cx="1900285"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en-US" altLang="ja-JP" sz="1200" dirty="0">
                <a:solidFill>
                  <a:prstClr val="black"/>
                </a:solidFill>
                <a:latin typeface="+mn-lt"/>
                <a:cs typeface="+mn-cs"/>
              </a:rPr>
              <a:t>PoC</a:t>
            </a:r>
            <a:r>
              <a:rPr kumimoji="1" lang="ja-JP" altLang="en-US" sz="1200" dirty="0">
                <a:solidFill>
                  <a:prstClr val="black"/>
                </a:solidFill>
                <a:latin typeface="+mn-lt"/>
                <a:cs typeface="+mn-cs"/>
              </a:rPr>
              <a:t>結果を踏まえて試作品の開発を行い、実環境における実証実験を実施</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社会実装に向けた課題と対策の方向性を明確化</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20" name="正方形/長方形 19">
            <a:extLst>
              <a:ext uri="{FF2B5EF4-FFF2-40B4-BE49-F238E27FC236}">
                <a16:creationId xmlns:a16="http://schemas.microsoft.com/office/drawing/2014/main" id="{325F118F-6E7D-4797-BB1F-944DBF1929AC}"/>
              </a:ext>
            </a:extLst>
          </p:cNvPr>
          <p:cNvSpPr/>
          <p:nvPr/>
        </p:nvSpPr>
        <p:spPr bwMode="gray">
          <a:xfrm>
            <a:off x="5132388" y="3184401"/>
            <a:ext cx="120745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デモ機の改良・疑似環境でのトライアル等により、技術上、ビジネス上の実現可能性を検証</a:t>
            </a:r>
            <a:endParaRPr kumimoji="1" lang="en-US" altLang="ja-JP" sz="1100" dirty="0">
              <a:solidFill>
                <a:prstClr val="black"/>
              </a:solidFill>
              <a:latin typeface="+mn-lt"/>
              <a:cs typeface="+mn-cs"/>
            </a:endParaRPr>
          </a:p>
        </p:txBody>
      </p:sp>
      <p:sp>
        <p:nvSpPr>
          <p:cNvPr id="21" name="正方形/長方形 20">
            <a:extLst>
              <a:ext uri="{FF2B5EF4-FFF2-40B4-BE49-F238E27FC236}">
                <a16:creationId xmlns:a16="http://schemas.microsoft.com/office/drawing/2014/main" id="{CAC7C42C-A93D-4D7E-AE09-215966A3BE94}"/>
              </a:ext>
            </a:extLst>
          </p:cNvPr>
          <p:cNvSpPr/>
          <p:nvPr/>
        </p:nvSpPr>
        <p:spPr bwMode="gray">
          <a:xfrm>
            <a:off x="8378402" y="3184401"/>
            <a:ext cx="1111673"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検証結果を踏まえた事業化計画（販路開拓等）の策定およびその実行</a:t>
            </a:r>
            <a:endParaRPr kumimoji="1" lang="en-US" altLang="ja-JP" sz="1200" dirty="0">
              <a:solidFill>
                <a:prstClr val="black"/>
              </a:solidFill>
              <a:latin typeface="+mn-lt"/>
              <a:cs typeface="+mn-cs"/>
            </a:endParaRPr>
          </a:p>
        </p:txBody>
      </p:sp>
      <p:sp>
        <p:nvSpPr>
          <p:cNvPr id="22" name="正方形/長方形 21">
            <a:extLst>
              <a:ext uri="{FF2B5EF4-FFF2-40B4-BE49-F238E27FC236}">
                <a16:creationId xmlns:a16="http://schemas.microsoft.com/office/drawing/2014/main" id="{E5A5C329-58C9-412A-B3C8-FBC850CD2BDD}"/>
              </a:ext>
            </a:extLst>
          </p:cNvPr>
          <p:cNvSpPr/>
          <p:nvPr/>
        </p:nvSpPr>
        <p:spPr bwMode="gray">
          <a:xfrm>
            <a:off x="4131520" y="1453760"/>
            <a:ext cx="4200045" cy="1650120"/>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65B11318-30F3-4FA7-A77E-6FB5E95C4311}"/>
              </a:ext>
            </a:extLst>
          </p:cNvPr>
          <p:cNvSpPr/>
          <p:nvPr/>
        </p:nvSpPr>
        <p:spPr bwMode="gray">
          <a:xfrm>
            <a:off x="2538993" y="1453761"/>
            <a:ext cx="1548000" cy="1648848"/>
          </a:xfrm>
          <a:prstGeom prst="rect">
            <a:avLst/>
          </a:prstGeom>
          <a:noFill/>
          <a:ln w="28575" algn="ctr">
            <a:solidFill>
              <a:srgbClr val="DA291C"/>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テキスト ボックス 24">
            <a:extLst>
              <a:ext uri="{FF2B5EF4-FFF2-40B4-BE49-F238E27FC236}">
                <a16:creationId xmlns:a16="http://schemas.microsoft.com/office/drawing/2014/main" id="{EF4E7DF2-59CE-4845-942B-AC917A585922}"/>
              </a:ext>
            </a:extLst>
          </p:cNvPr>
          <p:cNvSpPr txBox="1"/>
          <p:nvPr/>
        </p:nvSpPr>
        <p:spPr bwMode="gray">
          <a:xfrm>
            <a:off x="2703984" y="1552867"/>
            <a:ext cx="1255152" cy="369332"/>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②</a:t>
            </a:r>
            <a:r>
              <a:rPr kumimoji="1" lang="ja-JP" altLang="en-US" sz="1200" b="1" i="0" u="none" strike="noStrike" kern="1200" cap="none" spc="0" normalizeH="0" baseline="0" noProof="0" dirty="0">
                <a:ln>
                  <a:noFill/>
                </a:ln>
                <a:solidFill>
                  <a:prstClr val="black"/>
                </a:solidFill>
                <a:effectLst/>
                <a:uLnTx/>
                <a:uFillTx/>
                <a:latin typeface="+mn-lt"/>
                <a:ea typeface="+mn-ea"/>
                <a:cs typeface="+mn-cs"/>
              </a:rPr>
              <a:t>ビジネスアイデアの</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検討フェーズ</a:t>
            </a:r>
          </a:p>
        </p:txBody>
      </p:sp>
      <p:sp>
        <p:nvSpPr>
          <p:cNvPr id="26" name="テキスト ボックス 25">
            <a:extLst>
              <a:ext uri="{FF2B5EF4-FFF2-40B4-BE49-F238E27FC236}">
                <a16:creationId xmlns:a16="http://schemas.microsoft.com/office/drawing/2014/main" id="{D4CF18AB-DD88-44C5-A5EF-ECCB6BE2A222}"/>
              </a:ext>
            </a:extLst>
          </p:cNvPr>
          <p:cNvSpPr txBox="1"/>
          <p:nvPr/>
        </p:nvSpPr>
        <p:spPr bwMode="gray">
          <a:xfrm>
            <a:off x="5323536" y="1641019"/>
            <a:ext cx="2032608"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③ ビジネスアイデアの検証フェーズ</a:t>
            </a:r>
          </a:p>
        </p:txBody>
      </p:sp>
      <p:sp>
        <p:nvSpPr>
          <p:cNvPr id="27" name="テキスト ボックス 26">
            <a:extLst>
              <a:ext uri="{FF2B5EF4-FFF2-40B4-BE49-F238E27FC236}">
                <a16:creationId xmlns:a16="http://schemas.microsoft.com/office/drawing/2014/main" id="{1687692E-0758-4F4A-AB7B-1274A6D56A97}"/>
              </a:ext>
            </a:extLst>
          </p:cNvPr>
          <p:cNvSpPr txBox="1"/>
          <p:nvPr/>
        </p:nvSpPr>
        <p:spPr bwMode="gray">
          <a:xfrm>
            <a:off x="1369545" y="1645200"/>
            <a:ext cx="897683"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①研究フェーズ</a:t>
            </a:r>
          </a:p>
        </p:txBody>
      </p:sp>
      <p:sp>
        <p:nvSpPr>
          <p:cNvPr id="29" name="正方形/長方形 28">
            <a:extLst>
              <a:ext uri="{FF2B5EF4-FFF2-40B4-BE49-F238E27FC236}">
                <a16:creationId xmlns:a16="http://schemas.microsoft.com/office/drawing/2014/main" id="{6EBB8164-6EB3-4DA3-9B8C-1B7318E67426}"/>
              </a:ext>
            </a:extLst>
          </p:cNvPr>
          <p:cNvSpPr/>
          <p:nvPr/>
        </p:nvSpPr>
        <p:spPr bwMode="gray">
          <a:xfrm>
            <a:off x="1239864" y="1453760"/>
            <a:ext cx="1224000" cy="1648848"/>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四角形: 角を丸くする 27">
            <a:extLst>
              <a:ext uri="{FF2B5EF4-FFF2-40B4-BE49-F238E27FC236}">
                <a16:creationId xmlns:a16="http://schemas.microsoft.com/office/drawing/2014/main" id="{34CB88C8-5773-46BA-9C70-1B2827EA5D30}"/>
              </a:ext>
            </a:extLst>
          </p:cNvPr>
          <p:cNvSpPr/>
          <p:nvPr/>
        </p:nvSpPr>
        <p:spPr bwMode="gray">
          <a:xfrm>
            <a:off x="1916740" y="5640403"/>
            <a:ext cx="5611528" cy="612633"/>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本ページは削除いただいて構いません。</a:t>
            </a:r>
          </a:p>
        </p:txBody>
      </p:sp>
      <p:sp>
        <p:nvSpPr>
          <p:cNvPr id="30" name="テキスト ボックス 29">
            <a:extLst>
              <a:ext uri="{FF2B5EF4-FFF2-40B4-BE49-F238E27FC236}">
                <a16:creationId xmlns:a16="http://schemas.microsoft.com/office/drawing/2014/main" id="{4D228B76-7FC4-4AFF-BD02-0A26B9543D84}"/>
              </a:ext>
            </a:extLst>
          </p:cNvPr>
          <p:cNvSpPr txBox="1"/>
          <p:nvPr/>
        </p:nvSpPr>
        <p:spPr bwMode="gray">
          <a:xfrm>
            <a:off x="2267228" y="1068822"/>
            <a:ext cx="2189702" cy="307777"/>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dirty="0">
                <a:solidFill>
                  <a:srgbClr val="FF0000"/>
                </a:solidFill>
                <a:latin typeface="+mn-lt"/>
                <a:cs typeface="+mn-cs"/>
              </a:rPr>
              <a:t>※</a:t>
            </a:r>
            <a:r>
              <a:rPr kumimoji="1" lang="ja-JP" altLang="en-US" sz="2000" dirty="0">
                <a:solidFill>
                  <a:srgbClr val="FF0000"/>
                </a:solidFill>
                <a:latin typeface="+mn-lt"/>
                <a:cs typeface="+mn-cs"/>
              </a:rPr>
              <a:t>募集対象のフェーズ</a:t>
            </a:r>
            <a:endParaRPr kumimoji="1" lang="ja-JP" altLang="en-US" sz="2000" b="0" i="0" u="none" strike="noStrike" kern="1200" cap="none" spc="0" normalizeH="0" baseline="0" noProof="0" dirty="0">
              <a:ln>
                <a:noFill/>
              </a:ln>
              <a:solidFill>
                <a:srgbClr val="FF0000"/>
              </a:solidFill>
              <a:effectLst/>
              <a:uLnTx/>
              <a:uFillTx/>
              <a:latin typeface="+mn-lt"/>
              <a:cs typeface="+mn-cs"/>
            </a:endParaRPr>
          </a:p>
        </p:txBody>
      </p:sp>
      <p:sp>
        <p:nvSpPr>
          <p:cNvPr id="3" name="スライド番号プレースホルダー 2">
            <a:extLst>
              <a:ext uri="{FF2B5EF4-FFF2-40B4-BE49-F238E27FC236}">
                <a16:creationId xmlns:a16="http://schemas.microsoft.com/office/drawing/2014/main" id="{D5247099-4F1A-0197-F382-14CA6F0CF4D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6</a:t>
            </a:fld>
            <a:endParaRPr lang="ja-JP" altLang="en-US" dirty="0"/>
          </a:p>
        </p:txBody>
      </p:sp>
    </p:spTree>
    <p:extLst>
      <p:ext uri="{BB962C8B-B14F-4D97-AF65-F5344CB8AC3E}">
        <p14:creationId xmlns:p14="http://schemas.microsoft.com/office/powerpoint/2010/main" val="2669771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9DD4CF"/>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1" dirty="0" smtClean="0">
            <a:solidFill>
              <a:prstClr val="black"/>
            </a:solidFill>
            <a:latin typeface="+mn-lt"/>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DT Template_A4_J_202201_補足版">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317BAF03-32A8-4DC6-946F-04FEAE9DF8F6}"/>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3" ma:contentTypeDescription="イメージをアップロードします。" ma:contentTypeScope="" ma:versionID="68d0e55969475e487e3de684a60b8cfd">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8048827b2e5cdd44b145dd465ce74e71"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Props1.xml><?xml version="1.0" encoding="utf-8"?>
<ds:datastoreItem xmlns:ds="http://schemas.openxmlformats.org/officeDocument/2006/customXml" ds:itemID="{052AD581-E369-4674-99D0-A108DF4618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18B48F-F210-4F58-917E-67892A0C8F40}">
  <ds:schemaRefs>
    <ds:schemaRef ds:uri="http://schemas.microsoft.com/sharepoint/v3/contenttype/forms"/>
  </ds:schemaRefs>
</ds:datastoreItem>
</file>

<file path=customXml/itemProps3.xml><?xml version="1.0" encoding="utf-8"?>
<ds:datastoreItem xmlns:ds="http://schemas.openxmlformats.org/officeDocument/2006/customXml" ds:itemID="{4E21B286-A395-480F-812B-D3810D1663A3}">
  <ds:schemaRefs>
    <ds:schemaRef ds:uri="http://www.w3.org/XML/1998/namespace"/>
    <ds:schemaRef ds:uri="http://schemas.microsoft.com/sharepoint/v3"/>
    <ds:schemaRef ds:uri="a0c1827b-f5fb-424b-8da3-e2081af9079d"/>
    <ds:schemaRef ds:uri="http://purl.org/dc/elements/1.1/"/>
    <ds:schemaRef ds:uri="http://purl.org/dc/terms/"/>
    <ds:schemaRef ds:uri="A0C1827B-F5FB-424B-8DA3-E2081AF9079D"/>
    <ds:schemaRef ds:uri="http://schemas.microsoft.com/sharepoint/v3/field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DT Template_A4_J</Template>
  <TotalTime>6107</TotalTime>
  <Words>1174</Words>
  <Application>Microsoft Office PowerPoint</Application>
  <PresentationFormat>A4 210 x 297 mm</PresentationFormat>
  <Paragraphs>103</Paragraphs>
  <Slides>6</Slides>
  <Notes>3</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6</vt:i4>
      </vt:variant>
    </vt:vector>
  </HeadingPairs>
  <TitlesOfParts>
    <vt:vector size="14" baseType="lpstr">
      <vt:lpstr>Arial</vt:lpstr>
      <vt:lpstr>Calibri</vt:lpstr>
      <vt:lpstr>Calibri Light</vt:lpstr>
      <vt:lpstr>Verdana</vt:lpstr>
      <vt:lpstr>Wingdings</vt:lpstr>
      <vt:lpstr>DT Template_A4_J_202201</vt:lpstr>
      <vt:lpstr>DT Template_A4_J_202201_補足版</vt:lpstr>
      <vt:lpstr>think-cell スライド</vt:lpstr>
      <vt:lpstr>１．ビジネスアイデアの概要</vt:lpstr>
      <vt:lpstr>２．対象とする社会課題</vt:lpstr>
      <vt:lpstr>３．ビジネスアイデアの提供価値・ソリューション</vt:lpstr>
      <vt:lpstr>４．ビジネスアイデアの実現可能性・希望する費用支援</vt:lpstr>
      <vt:lpstr>X．その他（参考資料）</vt:lpstr>
      <vt:lpstr>参考）一般的な製品・サービス開発フェーズと実施内容</vt:lpstr>
    </vt:vector>
  </TitlesOfParts>
  <Manager/>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DTテンプレート　【A4版】</dc:title>
  <dc:creator>Nayuta Mitsuma</dc:creator>
  <cp:keywords/>
  <dc:description/>
  <cp:lastModifiedBy>Murakami, Fusae</cp:lastModifiedBy>
  <cp:revision>343</cp:revision>
  <cp:lastPrinted>2019-06-13T07:52:20Z</cp:lastPrinted>
  <dcterms:created xsi:type="dcterms:W3CDTF">2022-01-05T05:27:03Z</dcterms:created>
  <dcterms:modified xsi:type="dcterms:W3CDTF">2024-08-21T14:08:12Z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