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8" r:id="rId4"/>
    <p:sldMasterId id="2147483919" r:id="rId5"/>
  </p:sldMasterIdLst>
  <p:notesMasterIdLst>
    <p:notesMasterId r:id="rId12"/>
  </p:notesMasterIdLst>
  <p:sldIdLst>
    <p:sldId id="2145705002" r:id="rId6"/>
    <p:sldId id="2145705005" r:id="rId7"/>
    <p:sldId id="2145705003" r:id="rId8"/>
    <p:sldId id="2145705004" r:id="rId9"/>
    <p:sldId id="2145704999" r:id="rId10"/>
    <p:sldId id="2145704998" r:id="rId11"/>
  </p:sldIdLst>
  <p:sldSz cx="9906000" cy="6858000" type="A4"/>
  <p:notesSz cx="6807200" cy="9939338"/>
  <p:custDataLst>
    <p:tags r:id="rId13"/>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8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51DFBF4-7B36-A3D4-E31D-07624DA277CF}" name="Tanaka, Shota 1" initials="TS1" userId="S::shota1.tanaka@tohmatsu.co.jp::9b8bceb9-8626-4029-b6b5-b52c8dce288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13" clrIdx="1">
    <p:extLst>
      <p:ext uri="{19B8F6BF-5375-455C-9EA6-DF929625EA0E}">
        <p15:presenceInfo xmlns:p15="http://schemas.microsoft.com/office/powerpoint/2012/main" userId="Administrator" providerId="None"/>
      </p:ext>
    </p:extLst>
  </p:cmAuthor>
  <p:cmAuthor id="3" name="Tanaka, Shota 1" initials="TS1" lastIdx="9" clrIdx="2">
    <p:extLst>
      <p:ext uri="{19B8F6BF-5375-455C-9EA6-DF929625EA0E}">
        <p15:presenceInfo xmlns:p15="http://schemas.microsoft.com/office/powerpoint/2012/main" userId="S::shota1.tanaka@tohmatsu.co.jp::9b8bceb9-8626-4029-b6b5-b52c8dce288c" providerId="AD"/>
      </p:ext>
    </p:extLst>
  </p:cmAuthor>
  <p:cmAuthor id="4" name="東京都" initials="T" lastIdx="8" clrIdx="3">
    <p:extLst>
      <p:ext uri="{19B8F6BF-5375-455C-9EA6-DF929625EA0E}">
        <p15:presenceInfo xmlns:p15="http://schemas.microsoft.com/office/powerpoint/2012/main" userId="東京都"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6" autoAdjust="0"/>
    <p:restoredTop sz="94878" autoAdjust="0"/>
  </p:normalViewPr>
  <p:slideViewPr>
    <p:cSldViewPr snapToGrid="0" showGuides="1">
      <p:cViewPr varScale="1">
        <p:scale>
          <a:sx n="100" d="100"/>
          <a:sy n="100" d="100"/>
        </p:scale>
        <p:origin x="1824" y="96"/>
      </p:cViewPr>
      <p:guideLst>
        <p:guide pos="3120"/>
        <p:guide orient="horz" pos="2183"/>
      </p:guideLst>
    </p:cSldViewPr>
  </p:slid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2023/9/4</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2</a:t>
            </a:fld>
            <a:endParaRPr kumimoji="1" lang="ja-JP" altLang="en-US"/>
          </a:p>
        </p:txBody>
      </p:sp>
    </p:spTree>
    <p:extLst>
      <p:ext uri="{BB962C8B-B14F-4D97-AF65-F5344CB8AC3E}">
        <p14:creationId xmlns:p14="http://schemas.microsoft.com/office/powerpoint/2010/main" val="497536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3</a:t>
            </a:fld>
            <a:endParaRPr kumimoji="1" lang="ja-JP" altLang="en-US"/>
          </a:p>
        </p:txBody>
      </p:sp>
    </p:spTree>
    <p:extLst>
      <p:ext uri="{BB962C8B-B14F-4D97-AF65-F5344CB8AC3E}">
        <p14:creationId xmlns:p14="http://schemas.microsoft.com/office/powerpoint/2010/main" val="7481859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1.xml"/><Relationship Id="rId1" Type="http://schemas.openxmlformats.org/officeDocument/2006/relationships/tags" Target="../tags/tag15.xml"/><Relationship Id="rId6" Type="http://schemas.openxmlformats.org/officeDocument/2006/relationships/image" Target="../media/image4.png"/><Relationship Id="rId5" Type="http://schemas.openxmlformats.org/officeDocument/2006/relationships/image" Target="../media/image2.png"/><Relationship Id="rId4" Type="http://schemas.openxmlformats.org/officeDocument/2006/relationships/image" Target="../media/image1.emf"/></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16.xml"/><Relationship Id="rId6" Type="http://schemas.openxmlformats.org/officeDocument/2006/relationships/image" Target="../media/image5.png"/><Relationship Id="rId5" Type="http://schemas.openxmlformats.org/officeDocument/2006/relationships/image" Target="../media/image3.png"/><Relationship Id="rId4" Type="http://schemas.openxmlformats.org/officeDocument/2006/relationships/image" Target="../media/image1.emf"/></Relationships>
</file>

<file path=ppt/slideLayouts/_rels/slideLayout1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tags" Target="../tags/tag17.xml"/><Relationship Id="rId6" Type="http://schemas.openxmlformats.org/officeDocument/2006/relationships/image" Target="../media/image4.png"/><Relationship Id="rId5" Type="http://schemas.openxmlformats.org/officeDocument/2006/relationships/image" Target="../media/image6.png"/><Relationship Id="rId4" Type="http://schemas.openxmlformats.org/officeDocument/2006/relationships/image" Target="../media/image1.emf"/></Relationships>
</file>

<file path=ppt/slideLayouts/_rels/slideLayout1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1.xml"/><Relationship Id="rId1" Type="http://schemas.openxmlformats.org/officeDocument/2006/relationships/tags" Target="../tags/tag18.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1.emf"/></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Master" Target="../slideMasters/slideMaster2.xml"/><Relationship Id="rId1" Type="http://schemas.openxmlformats.org/officeDocument/2006/relationships/tags" Target="../tags/tag20.xml"/><Relationship Id="rId4" Type="http://schemas.openxmlformats.org/officeDocument/2006/relationships/image" Target="../media/image1.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Master" Target="../slideMasters/slideMaster2.xml"/><Relationship Id="rId1" Type="http://schemas.openxmlformats.org/officeDocument/2006/relationships/tags" Target="../tags/tag21.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Master" Target="../slideMasters/slideMaster2.xml"/><Relationship Id="rId1" Type="http://schemas.openxmlformats.org/officeDocument/2006/relationships/tags" Target="../tags/tag22.xml"/><Relationship Id="rId4" Type="http://schemas.openxmlformats.org/officeDocument/2006/relationships/image" Target="../media/image1.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2.xml"/><Relationship Id="rId1" Type="http://schemas.openxmlformats.org/officeDocument/2006/relationships/tags" Target="../tags/tag23.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1374991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7" name="図 6"/>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6496" y="432000"/>
            <a:ext cx="1872000" cy="587972"/>
          </a:xfrm>
          <a:prstGeom prst="rect">
            <a:avLst/>
          </a:prstGeom>
        </p:spPr>
      </p:pic>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基本版） コンテンツ左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6893921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コンテンツ プレースホルダ 2"/>
          <p:cNvSpPr>
            <a:spLocks noGrp="1"/>
          </p:cNvSpPr>
          <p:nvPr>
            <p:ph idx="1"/>
          </p:nvPr>
        </p:nvSpPr>
        <p:spPr bwMode="gray">
          <a:xfrm>
            <a:off x="416496"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marR="0" indent="-144000" algn="l" defTabSz="989013" rtl="0" eaLnBrk="1" fontAlgn="auto" latinLnBrk="0" hangingPunct="1">
              <a:lnSpc>
                <a:spcPct val="110000"/>
              </a:lnSpc>
              <a:spcBef>
                <a:spcPts val="600"/>
              </a:spcBef>
              <a:spcAft>
                <a:spcPts val="0"/>
              </a:spcAft>
              <a:buClrTx/>
              <a:buSzTx/>
              <a:buFont typeface="Arial" pitchFamily="34" charset="0"/>
              <a:buChar char="•"/>
              <a:tabLst/>
              <a:defRPr sz="1200" baseline="0">
                <a:latin typeface="+mn-lt"/>
                <a:ea typeface="+mn-ea"/>
                <a:cs typeface="+mn-cs"/>
                <a:sym typeface="+mn-lt"/>
              </a:defRPr>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0822A2BF-4EE5-45F6-88E1-9AA10A8C672A}"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2"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25068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23219000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コンテンツ プレースホルダ 2"/>
          <p:cNvSpPr>
            <a:spLocks noGrp="1"/>
          </p:cNvSpPr>
          <p:nvPr>
            <p:ph idx="1"/>
          </p:nvPr>
        </p:nvSpPr>
        <p:spPr bwMode="gray">
          <a:xfrm>
            <a:off x="416496"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marR="0" indent="-144000" algn="l" defTabSz="989013" rtl="0" eaLnBrk="1" fontAlgn="auto" latinLnBrk="0" hangingPunct="1">
              <a:lnSpc>
                <a:spcPct val="110000"/>
              </a:lnSpc>
              <a:spcBef>
                <a:spcPts val="600"/>
              </a:spcBef>
              <a:spcAft>
                <a:spcPts val="0"/>
              </a:spcAft>
              <a:buClrTx/>
              <a:buSzTx/>
              <a:buFont typeface="Arial" pitchFamily="34" charset="0"/>
              <a:buChar char="•"/>
              <a:tabLst/>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lnSpc>
                <a:spcPct val="110000"/>
              </a:lnSpc>
              <a:spcBef>
                <a:spcPts val="600"/>
              </a:spcBef>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A3EB1B23-9AF8-425B-BAD7-B9FA00F18833}"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3"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7849385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1378105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543A0986-838B-4D2A-A95C-8CB1738263FE}"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383826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96985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4" name="テキスト プレースホルダー 13">
            <a:extLst>
              <a:ext uri="{FF2B5EF4-FFF2-40B4-BE49-F238E27FC236}">
                <a16:creationId xmlns:a16="http://schemas.microsoft.com/office/drawing/2014/main" id="{4D4831B1-A04A-42C3-BD52-942B25744B6D}"/>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8" name="図 17">
            <a:extLst>
              <a:ext uri="{FF2B5EF4-FFF2-40B4-BE49-F238E27FC236}">
                <a16:creationId xmlns:a16="http://schemas.microsoft.com/office/drawing/2014/main" id="{7F14F7E8-2C42-4BD2-8B4C-7C658763AB7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7972"/>
          </a:xfrm>
          <a:prstGeom prst="rect">
            <a:avLst/>
          </a:prstGeom>
        </p:spPr>
      </p:pic>
      <p:sp>
        <p:nvSpPr>
          <p:cNvPr id="8" name="Text Box 37">
            <a:extLst>
              <a:ext uri="{FF2B5EF4-FFF2-40B4-BE49-F238E27FC236}">
                <a16:creationId xmlns:a16="http://schemas.microsoft.com/office/drawing/2014/main" id="{D6BA3D81-CAD1-43DC-A531-54F7C4DC8DF8}"/>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2022. For information, contact Deloitte Tohmatsu Group.</a:t>
            </a:r>
          </a:p>
        </p:txBody>
      </p:sp>
      <p:pic>
        <p:nvPicPr>
          <p:cNvPr id="4" name="図 3" descr="ロゴ, 会社名&#10;&#10;自動的に生成された説明">
            <a:extLst>
              <a:ext uri="{FF2B5EF4-FFF2-40B4-BE49-F238E27FC236}">
                <a16:creationId xmlns:a16="http://schemas.microsoft.com/office/drawing/2014/main" id="{784D5B73-DF9C-49AC-94A2-96EF6F33C255}"/>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5472502"/>
            <a:ext cx="1440000" cy="873777"/>
          </a:xfrm>
          <a:prstGeom prst="rect">
            <a:avLst/>
          </a:prstGeom>
        </p:spPr>
      </p:pic>
    </p:spTree>
    <p:extLst>
      <p:ext uri="{BB962C8B-B14F-4D97-AF65-F5344CB8AC3E}">
        <p14:creationId xmlns:p14="http://schemas.microsoft.com/office/powerpoint/2010/main" val="118093057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黒_A4">
    <p:bg bwMode="gray">
      <p:bgPr>
        <a:solidFill>
          <a:schemeClr val="tx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4423403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solidFill>
                  <a:schemeClr val="bg1"/>
                </a:solidFill>
                <a:latin typeface="+mn-lt"/>
                <a:cs typeface="+mn-cs"/>
                <a:sym typeface="+mn-lt"/>
              </a:rPr>
              <a:t>Member of</a:t>
            </a:r>
            <a:br>
              <a:rPr kumimoji="1" lang="en-US" altLang="ja-JP" sz="800" dirty="0">
                <a:solidFill>
                  <a:schemeClr val="bg1"/>
                </a:solidFill>
                <a:latin typeface="+mn-lt"/>
                <a:cs typeface="+mn-cs"/>
                <a:sym typeface="+mn-lt"/>
              </a:rPr>
            </a:br>
            <a:r>
              <a:rPr kumimoji="1" lang="en-US" altLang="ja-JP" sz="800" b="1" dirty="0">
                <a:solidFill>
                  <a:schemeClr val="bg1"/>
                </a:solidFill>
                <a:latin typeface="+mn-lt"/>
                <a:cs typeface="+mn-cs"/>
                <a:sym typeface="+mn-lt"/>
              </a:rPr>
              <a:t>Deloitte Touche Tohmatsu Limited</a:t>
            </a:r>
            <a:endParaRPr kumimoji="1" lang="ja-JP" altLang="en-US" sz="800" b="1" dirty="0">
              <a:solidFill>
                <a:schemeClr val="bg1"/>
              </a:solidFill>
              <a:latin typeface="+mn-lt"/>
              <a:cs typeface="+mn-cs"/>
              <a:sym typeface="+mn-lt"/>
            </a:endParaRPr>
          </a:p>
        </p:txBody>
      </p:sp>
      <p:sp>
        <p:nvSpPr>
          <p:cNvPr id="11" name="テキスト プレースホルダー 13">
            <a:extLst>
              <a:ext uri="{FF2B5EF4-FFF2-40B4-BE49-F238E27FC236}">
                <a16:creationId xmlns:a16="http://schemas.microsoft.com/office/drawing/2014/main" id="{EC10764A-D9E5-4773-9998-E6E340EF200C}"/>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bg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08C8D089-6B7B-4D22-A423-606FF0A07235}"/>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1" y="432000"/>
            <a:ext cx="1870453" cy="586800"/>
          </a:xfrm>
          <a:prstGeom prst="rect">
            <a:avLst/>
          </a:prstGeom>
        </p:spPr>
      </p:pic>
      <p:sp>
        <p:nvSpPr>
          <p:cNvPr id="8" name="Text Box 37">
            <a:extLst>
              <a:ext uri="{FF2B5EF4-FFF2-40B4-BE49-F238E27FC236}">
                <a16:creationId xmlns:a16="http://schemas.microsoft.com/office/drawing/2014/main" id="{8ECAF025-B44C-4744-8C34-DBC751A55D36}"/>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bg1"/>
                </a:solidFill>
                <a:latin typeface="+mn-lt"/>
                <a:ea typeface="+mn-ea"/>
                <a:cs typeface="+mn-cs"/>
                <a:sym typeface="+mn-lt"/>
              </a:rPr>
              <a:t>© 2022. For information, contact Deloitte Tohmatsu Group.</a:t>
            </a:r>
          </a:p>
        </p:txBody>
      </p:sp>
      <p:pic>
        <p:nvPicPr>
          <p:cNvPr id="6" name="図 5" descr="ロゴ, 会社名&#10;&#10;自動的に生成された説明">
            <a:extLst>
              <a:ext uri="{FF2B5EF4-FFF2-40B4-BE49-F238E27FC236}">
                <a16:creationId xmlns:a16="http://schemas.microsoft.com/office/drawing/2014/main" id="{EA662424-EC38-41B4-918D-98953BBCEA84}"/>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5472497"/>
            <a:ext cx="1440000" cy="873777"/>
          </a:xfrm>
          <a:prstGeom prst="rect">
            <a:avLst/>
          </a:prstGeom>
        </p:spPr>
      </p:pic>
    </p:spTree>
    <p:extLst>
      <p:ext uri="{BB962C8B-B14F-4D97-AF65-F5344CB8AC3E}">
        <p14:creationId xmlns:p14="http://schemas.microsoft.com/office/powerpoint/2010/main" val="414685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白_トーマツロゴ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4415864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latin typeface="+mn-lt"/>
                <a:cs typeface="+mn-cs"/>
                <a:sym typeface="+mn-lt"/>
              </a:rPr>
              <a:t>Member of</a:t>
            </a:r>
            <a:br>
              <a:rPr kumimoji="1" lang="en-US" altLang="ja-JP" sz="800" dirty="0">
                <a:latin typeface="+mn-lt"/>
                <a:cs typeface="+mn-cs"/>
                <a:sym typeface="+mn-lt"/>
              </a:rPr>
            </a:br>
            <a:r>
              <a:rPr kumimoji="1" lang="en-US" altLang="ja-JP" sz="800" b="1" dirty="0">
                <a:latin typeface="+mn-lt"/>
                <a:cs typeface="+mn-cs"/>
                <a:sym typeface="+mn-lt"/>
              </a:rPr>
              <a:t>Deloitte Touche Tohmatsu Limited</a:t>
            </a:r>
            <a:endParaRPr kumimoji="1" lang="ja-JP" altLang="en-US" sz="800" b="1" dirty="0">
              <a:latin typeface="+mn-lt"/>
              <a:cs typeface="+mn-cs"/>
              <a:sym typeface="+mn-lt"/>
            </a:endParaRPr>
          </a:p>
        </p:txBody>
      </p:sp>
      <p:sp>
        <p:nvSpPr>
          <p:cNvPr id="10" name="テキスト プレースホルダー 13">
            <a:extLst>
              <a:ext uri="{FF2B5EF4-FFF2-40B4-BE49-F238E27FC236}">
                <a16:creationId xmlns:a16="http://schemas.microsoft.com/office/drawing/2014/main" id="{8D7302B4-C3B2-43C1-A9E9-2DFB590FF1E9}"/>
              </a:ext>
            </a:extLst>
          </p:cNvPr>
          <p:cNvSpPr>
            <a:spLocks noGrp="1"/>
          </p:cNvSpPr>
          <p:nvPr>
            <p:ph type="body" sz="quarter" idx="10"/>
          </p:nvPr>
        </p:nvSpPr>
        <p:spPr bwMode="gray">
          <a:xfrm>
            <a:off x="417600" y="6336000"/>
            <a:ext cx="7020000" cy="127856"/>
          </a:xfrm>
        </p:spPr>
        <p:txBody>
          <a:bodyPr anchor="b" anchorCtr="0">
            <a:spAutoFit/>
          </a:bodyPr>
          <a:lstStyle>
            <a:lvl1pPr>
              <a:defRPr sz="800">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881D215A-DF31-4FC4-A706-4B6A3613D035}"/>
              </a:ext>
            </a:extLst>
          </p:cNvPr>
          <p:cNvPicPr>
            <a:picLocks noChangeAspect="1"/>
          </p:cNvPicPr>
          <p:nvPr userDrawn="1"/>
        </p:nvPicPr>
        <p:blipFill rotWithShape="1">
          <a:blip r:embed="rId5">
            <a:extLst>
              <a:ext uri="{28A0092B-C50C-407E-A947-70E740481C1C}">
                <a14:useLocalDpi xmlns:a14="http://schemas.microsoft.com/office/drawing/2010/main"/>
              </a:ext>
            </a:extLst>
          </a:blip>
          <a:srcRect/>
          <a:stretch/>
        </p:blipFill>
        <p:spPr bwMode="gray">
          <a:xfrm>
            <a:off x="416496" y="431005"/>
            <a:ext cx="3447786" cy="586800"/>
          </a:xfrm>
          <a:prstGeom prst="rect">
            <a:avLst/>
          </a:prstGeom>
          <a:noFill/>
          <a:ln>
            <a:noFill/>
          </a:ln>
        </p:spPr>
      </p:pic>
      <p:sp>
        <p:nvSpPr>
          <p:cNvPr id="8" name="Text Box 37">
            <a:extLst>
              <a:ext uri="{FF2B5EF4-FFF2-40B4-BE49-F238E27FC236}">
                <a16:creationId xmlns:a16="http://schemas.microsoft.com/office/drawing/2014/main" id="{5FB43949-A16F-4CF9-89FA-2868A80FA4F7}"/>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tx1"/>
                </a:solidFill>
                <a:latin typeface="+mn-lt"/>
                <a:ea typeface="+mn-ea"/>
                <a:cs typeface="+mn-cs"/>
                <a:sym typeface="+mn-lt"/>
              </a:rPr>
              <a:t>© 2022. For information, contact Deloitte Tohmatsu Group.</a:t>
            </a:r>
          </a:p>
        </p:txBody>
      </p:sp>
      <p:pic>
        <p:nvPicPr>
          <p:cNvPr id="12" name="図 11" descr="ロゴ, 会社名&#10;&#10;自動的に生成された説明">
            <a:extLst>
              <a:ext uri="{FF2B5EF4-FFF2-40B4-BE49-F238E27FC236}">
                <a16:creationId xmlns:a16="http://schemas.microsoft.com/office/drawing/2014/main" id="{4770B572-0E41-4F38-9C69-20D76FA470AF}"/>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5472502"/>
            <a:ext cx="1440000" cy="873777"/>
          </a:xfrm>
          <a:prstGeom prst="rect">
            <a:avLst/>
          </a:prstGeom>
        </p:spPr>
      </p:pic>
    </p:spTree>
    <p:extLst>
      <p:ext uri="{BB962C8B-B14F-4D97-AF65-F5344CB8AC3E}">
        <p14:creationId xmlns:p14="http://schemas.microsoft.com/office/powerpoint/2010/main" val="348466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基本版）背表紙_黒_トーマツロゴ_A4">
    <p:bg bwMode="gray">
      <p:bgPr>
        <a:solidFill>
          <a:schemeClr val="tx1"/>
        </a:solidFill>
        <a:effectLst/>
      </p:bgPr>
    </p:bg>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7699004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テキスト ボックス 6">
            <a:extLst>
              <a:ext uri="{FF2B5EF4-FFF2-40B4-BE49-F238E27FC236}">
                <a16:creationId xmlns:a16="http://schemas.microsoft.com/office/drawing/2014/main" id="{A03F3504-9539-4146-B3C1-F25407A51609}"/>
              </a:ext>
            </a:extLst>
          </p:cNvPr>
          <p:cNvSpPr txBox="1"/>
          <p:nvPr userDrawn="1"/>
        </p:nvSpPr>
        <p:spPr bwMode="gray">
          <a:xfrm>
            <a:off x="8041197" y="6517421"/>
            <a:ext cx="1402628" cy="256480"/>
          </a:xfrm>
          <a:prstGeom prst="rect">
            <a:avLst/>
          </a:prstGeom>
          <a:noFill/>
        </p:spPr>
        <p:txBody>
          <a:bodyPr wrap="none" lIns="0" tIns="0" rIns="0" bIns="0" rtlCol="0">
            <a:spAutoFit/>
          </a:bodyPr>
          <a:lstStyle/>
          <a:p>
            <a:pPr algn="l">
              <a:lnSpc>
                <a:spcPts val="950"/>
              </a:lnSpc>
            </a:pPr>
            <a:r>
              <a:rPr kumimoji="1" lang="en-US" altLang="ja-JP" sz="800" dirty="0">
                <a:solidFill>
                  <a:schemeClr val="bg1"/>
                </a:solidFill>
                <a:latin typeface="+mn-lt"/>
                <a:cs typeface="+mn-cs"/>
                <a:sym typeface="+mn-lt"/>
              </a:rPr>
              <a:t>Member of</a:t>
            </a:r>
            <a:br>
              <a:rPr kumimoji="1" lang="en-US" altLang="ja-JP" sz="800" dirty="0">
                <a:solidFill>
                  <a:schemeClr val="bg1"/>
                </a:solidFill>
                <a:latin typeface="+mn-lt"/>
                <a:cs typeface="+mn-cs"/>
                <a:sym typeface="+mn-lt"/>
              </a:rPr>
            </a:br>
            <a:r>
              <a:rPr kumimoji="1" lang="en-US" altLang="ja-JP" sz="800" b="1" dirty="0">
                <a:solidFill>
                  <a:schemeClr val="bg1"/>
                </a:solidFill>
                <a:latin typeface="+mn-lt"/>
                <a:cs typeface="+mn-cs"/>
                <a:sym typeface="+mn-lt"/>
              </a:rPr>
              <a:t>Deloitte Touche Tohmatsu Limited</a:t>
            </a:r>
            <a:endParaRPr kumimoji="1" lang="ja-JP" altLang="en-US" sz="800" b="1" dirty="0">
              <a:solidFill>
                <a:schemeClr val="bg1"/>
              </a:solidFill>
              <a:latin typeface="+mn-lt"/>
              <a:cs typeface="+mn-cs"/>
              <a:sym typeface="+mn-lt"/>
            </a:endParaRPr>
          </a:p>
        </p:txBody>
      </p:sp>
      <p:sp>
        <p:nvSpPr>
          <p:cNvPr id="10" name="テキスト プレースホルダー 13">
            <a:extLst>
              <a:ext uri="{FF2B5EF4-FFF2-40B4-BE49-F238E27FC236}">
                <a16:creationId xmlns:a16="http://schemas.microsoft.com/office/drawing/2014/main" id="{98ED7F2A-D8F8-44B8-9950-656D3B6AC777}"/>
              </a:ext>
            </a:extLst>
          </p:cNvPr>
          <p:cNvSpPr>
            <a:spLocks noGrp="1"/>
          </p:cNvSpPr>
          <p:nvPr>
            <p:ph type="body" sz="quarter" idx="10"/>
          </p:nvPr>
        </p:nvSpPr>
        <p:spPr bwMode="gray">
          <a:xfrm>
            <a:off x="417600" y="6336000"/>
            <a:ext cx="7020000" cy="127856"/>
          </a:xfrm>
        </p:spPr>
        <p:txBody>
          <a:bodyPr anchor="b" anchorCtr="0">
            <a:spAutoFit/>
          </a:bodyPr>
          <a:lstStyle>
            <a:lvl1pPr>
              <a:defRPr sz="800">
                <a:solidFill>
                  <a:schemeClr val="bg1"/>
                </a:solidFill>
                <a:cs typeface="+mn-cs"/>
              </a:defRPr>
            </a:lvl1pPr>
          </a:lstStyle>
          <a:p>
            <a:pPr lvl="0"/>
            <a:r>
              <a:rPr kumimoji="1" lang="ja-JP" altLang="en-US"/>
              <a:t>マスター テキストの書式設定</a:t>
            </a:r>
          </a:p>
        </p:txBody>
      </p:sp>
      <p:pic>
        <p:nvPicPr>
          <p:cNvPr id="13" name="図 12">
            <a:extLst>
              <a:ext uri="{FF2B5EF4-FFF2-40B4-BE49-F238E27FC236}">
                <a16:creationId xmlns:a16="http://schemas.microsoft.com/office/drawing/2014/main" id="{66211CF3-AF55-4BB2-ABA6-DFDFA3C5155C}"/>
              </a:ext>
            </a:extLst>
          </p:cNvPr>
          <p:cNvPicPr>
            <a:picLocks noChangeAspect="1"/>
          </p:cNvPicPr>
          <p:nvPr userDrawn="1"/>
        </p:nvPicPr>
        <p:blipFill rotWithShape="1">
          <a:blip r:embed="rId5">
            <a:extLst>
              <a:ext uri="{28A0092B-C50C-407E-A947-70E740481C1C}">
                <a14:useLocalDpi xmlns:a14="http://schemas.microsoft.com/office/drawing/2010/main"/>
              </a:ext>
            </a:extLst>
          </a:blip>
          <a:stretch/>
        </p:blipFill>
        <p:spPr bwMode="gray">
          <a:xfrm>
            <a:off x="417600" y="432000"/>
            <a:ext cx="3449948" cy="586076"/>
          </a:xfrm>
          <a:prstGeom prst="rect">
            <a:avLst/>
          </a:prstGeom>
        </p:spPr>
      </p:pic>
      <p:sp>
        <p:nvSpPr>
          <p:cNvPr id="9" name="Text Box 37">
            <a:extLst>
              <a:ext uri="{FF2B5EF4-FFF2-40B4-BE49-F238E27FC236}">
                <a16:creationId xmlns:a16="http://schemas.microsoft.com/office/drawing/2014/main" id="{97296455-89ED-4F08-B776-BE18D4C8DF8F}"/>
              </a:ext>
            </a:extLst>
          </p:cNvPr>
          <p:cNvSpPr txBox="1">
            <a:spLocks noChangeArrowheads="1"/>
          </p:cNvSpPr>
          <p:nvPr userDrawn="1"/>
        </p:nvSpPr>
        <p:spPr bwMode="gray">
          <a:xfrm>
            <a:off x="417600" y="6588000"/>
            <a:ext cx="4356000" cy="169200"/>
          </a:xfrm>
          <a:prstGeom prst="rect">
            <a:avLst/>
          </a:prstGeom>
          <a:noFill/>
          <a:ln w="9525">
            <a:noFill/>
            <a:miter lim="800000"/>
            <a:headEnd/>
            <a:tailEnd/>
          </a:ln>
          <a:effectLst/>
        </p:spPr>
        <p:txBody>
          <a:bodyPr wrap="none" lIns="0" tIns="0" rIns="0" bIns="0" anchor="b" anchorCtr="0">
            <a:noAutofit/>
          </a:bodyPr>
          <a:lstStyle/>
          <a:p>
            <a:pPr algn="l" rtl="0" eaLnBrk="0" fontAlgn="base" hangingPunct="0">
              <a:spcBef>
                <a:spcPct val="50000"/>
              </a:spcBef>
              <a:spcAft>
                <a:spcPct val="0"/>
              </a:spcAft>
            </a:pPr>
            <a:r>
              <a:rPr lang="en-US" altLang="ja-JP" sz="800" kern="1200" dirty="0">
                <a:solidFill>
                  <a:schemeClr val="bg1"/>
                </a:solidFill>
                <a:latin typeface="+mn-lt"/>
                <a:ea typeface="+mn-ea"/>
                <a:cs typeface="+mn-cs"/>
                <a:sym typeface="+mn-lt"/>
              </a:rPr>
              <a:t>© 2022. For information, contact Deloitte Tohmatsu Group.</a:t>
            </a:r>
          </a:p>
        </p:txBody>
      </p:sp>
      <p:pic>
        <p:nvPicPr>
          <p:cNvPr id="12" name="図 11" descr="ロゴ, 会社名&#10;&#10;自動的に生成された説明">
            <a:extLst>
              <a:ext uri="{FF2B5EF4-FFF2-40B4-BE49-F238E27FC236}">
                <a16:creationId xmlns:a16="http://schemas.microsoft.com/office/drawing/2014/main" id="{D2BBA463-2249-4A4A-80B9-2AD354819623}"/>
              </a:ext>
            </a:extLst>
          </p:cNvPr>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bwMode="gray">
          <a:xfrm>
            <a:off x="8050925" y="5472497"/>
            <a:ext cx="1440000" cy="873777"/>
          </a:xfrm>
          <a:prstGeom prst="rect">
            <a:avLst/>
          </a:prstGeom>
        </p:spPr>
      </p:pic>
    </p:spTree>
    <p:extLst>
      <p:ext uri="{BB962C8B-B14F-4D97-AF65-F5344CB8AC3E}">
        <p14:creationId xmlns:p14="http://schemas.microsoft.com/office/powerpoint/2010/main" val="3087478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基本版） コンテンツ全面_レベル_Proposal">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10"/>
          </p:nvPr>
        </p:nvSpPr>
        <p:spPr bwMode="gray"/>
        <p:txBody>
          <a:bodyPr/>
          <a:lstStyle>
            <a:lvl1pPr>
              <a:defRPr>
                <a:solidFill>
                  <a:schemeClr val="tx1"/>
                </a:solidFill>
              </a:defRPr>
            </a:lvl1pPr>
          </a:lstStyle>
          <a:p>
            <a:fld id="{543A0986-838B-4D2A-A95C-8CB1738263FE}" type="slidenum">
              <a:rPr lang="ja-JP" altLang="en-US" smtClean="0"/>
              <a:pPr/>
              <a:t>‹#›</a:t>
            </a:fld>
            <a:endParaRPr lang="ja-JP" altLang="en-US" dirty="0"/>
          </a:p>
        </p:txBody>
      </p:sp>
      <p:sp>
        <p:nvSpPr>
          <p:cNvPr id="8"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3" name="タイトル 2"/>
          <p:cNvSpPr>
            <a:spLocks noGrp="1"/>
          </p:cNvSpPr>
          <p:nvPr>
            <p:ph type="title" hasCustomPrompt="1"/>
          </p:nvPr>
        </p:nvSpPr>
        <p:spPr bwMode="gray">
          <a:xfrm>
            <a:off x="417000" y="136800"/>
            <a:ext cx="9072000" cy="651600"/>
          </a:xfrm>
        </p:spPr>
        <p:txBody>
          <a:body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1689835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補足版） タイトルのみ_A4">
    <p:spTree>
      <p:nvGrpSpPr>
        <p:cNvPr id="1" name=""/>
        <p:cNvGrpSpPr/>
        <p:nvPr/>
      </p:nvGrpSpPr>
      <p:grpSpPr>
        <a:xfrm>
          <a:off x="0" y="0"/>
          <a:ext cx="0" cy="0"/>
          <a:chOff x="0" y="0"/>
          <a:chExt cx="0" cy="0"/>
        </a:xfrm>
      </p:grpSpPr>
      <p:graphicFrame>
        <p:nvGraphicFramePr>
          <p:cNvPr id="6" name="オブジェクト 5" hidden="1"/>
          <p:cNvGraphicFramePr>
            <a:graphicFrameLocks noChangeAspect="1"/>
          </p:cNvGraphicFramePr>
          <p:nvPr userDrawn="1">
            <p:custDataLst>
              <p:tags r:id="rId1"/>
            </p:custDataLst>
            <p:extLst>
              <p:ext uri="{D42A27DB-BD31-4B8C-83A1-F6EECF244321}">
                <p14:modId xmlns:p14="http://schemas.microsoft.com/office/powerpoint/2010/main" val="14400401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6" name="オブジェクト 5"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baseline="0">
                <a:solidFill>
                  <a:schemeClr val="tx1"/>
                </a:solidFill>
                <a:latin typeface="+mn-lt"/>
                <a:ea typeface="+mn-ea"/>
                <a:cs typeface="+mn-cs"/>
                <a:sym typeface="+mn-lt"/>
              </a:defRPr>
            </a:lvl1pPr>
          </a:lstStyle>
          <a:p>
            <a:fld id="{56E56C22-CD92-4A50-AAD1-E2171E0619BD}" type="slidenum">
              <a:rPr lang="ja-JP" altLang="en-US" smtClean="0"/>
              <a:pPr/>
              <a:t>‹#›</a:t>
            </a:fld>
            <a:endParaRPr lang="ja-JP" altLang="en-US" dirty="0"/>
          </a:p>
        </p:txBody>
      </p:sp>
      <p:sp>
        <p:nvSpPr>
          <p:cNvPr id="5" name="テキスト プレースホルダ 5"/>
          <p:cNvSpPr>
            <a:spLocks noGrp="1"/>
          </p:cNvSpPr>
          <p:nvPr>
            <p:ph type="body" sz="quarter" idx="14" hasCustomPrompt="1"/>
          </p:nvPr>
        </p:nvSpPr>
        <p:spPr bwMode="gray">
          <a:xfrm>
            <a:off x="417000" y="1009580"/>
            <a:ext cx="9072000" cy="468000"/>
          </a:xfrm>
          <a:prstGeom prst="rect">
            <a:avLst/>
          </a:prstGeom>
        </p:spPr>
        <p:txBody>
          <a:bodyPr lIns="0" tIns="0" rIns="0" bIns="0">
            <a:noAutofit/>
          </a:bodyPr>
          <a:lstStyle>
            <a:lvl1pPr marL="0" indent="0">
              <a:spcBef>
                <a:spcPts val="0"/>
              </a:spcBef>
              <a:defRPr sz="1400" baseline="0">
                <a:solidFill>
                  <a:schemeClr val="tx1"/>
                </a:solidFill>
                <a:latin typeface="+mn-lt"/>
                <a:ea typeface="+mn-ea"/>
                <a:cs typeface="+mn-cs"/>
                <a:sym typeface="+mn-lt"/>
              </a:defRPr>
            </a:lvl1pPr>
          </a:lstStyle>
          <a:p>
            <a:pPr lvl="0"/>
            <a:r>
              <a:rPr kumimoji="1" lang="ja-JP" altLang="en-US" dirty="0"/>
              <a:t>補足文を入力（キーメッセージを補足する内容＜</a:t>
            </a:r>
            <a:r>
              <a:rPr kumimoji="1" lang="en-US" altLang="ja-JP" dirty="0"/>
              <a:t>2</a:t>
            </a:r>
            <a:r>
              <a:rPr kumimoji="1" lang="ja-JP" altLang="en-US" dirty="0"/>
              <a:t>行以内＞）</a:t>
            </a:r>
          </a:p>
        </p:txBody>
      </p:sp>
      <p:sp>
        <p:nvSpPr>
          <p:cNvPr id="8" name="テキスト プレースホルダー 7"/>
          <p:cNvSpPr>
            <a:spLocks noGrp="1"/>
          </p:cNvSpPr>
          <p:nvPr>
            <p:ph type="body" sz="quarter" idx="15"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79652114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補足版） コンテンツ左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9125528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6" name="スライド番号プレースホルダ 5"/>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E01102E1-88D9-4790-8615-AC810340BF51}" type="slidenum">
              <a:rPr lang="ja-JP" altLang="en-US" smtClean="0"/>
              <a:pPr/>
              <a:t>‹#›</a:t>
            </a:fld>
            <a:endParaRPr lang="ja-JP" altLang="en-US" dirty="0"/>
          </a:p>
        </p:txBody>
      </p:sp>
      <p:sp>
        <p:nvSpPr>
          <p:cNvPr id="8" name="フッター プレースホルダ 7"/>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10" name="テキスト プレースホルダ 5"/>
          <p:cNvSpPr>
            <a:spLocks noGrp="1"/>
          </p:cNvSpPr>
          <p:nvPr>
            <p:ph type="body" sz="quarter" idx="14" hasCustomPrompt="1"/>
          </p:nvPr>
        </p:nvSpPr>
        <p:spPr bwMode="gray">
          <a:xfrm>
            <a:off x="4176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1" name="コンテンツ プレースホルダ 2"/>
          <p:cNvSpPr>
            <a:spLocks noGrp="1"/>
          </p:cNvSpPr>
          <p:nvPr>
            <p:ph idx="1"/>
          </p:nvPr>
        </p:nvSpPr>
        <p:spPr bwMode="gray">
          <a:xfrm>
            <a:off x="4176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27458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283863948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5C5A3295-3564-4576-96DB-80CBF7A205A7}"/>
              </a:ext>
            </a:extLst>
          </p:cNvPr>
          <p:cNvSpPr>
            <a:spLocks noGrp="1"/>
          </p:cNvSpPr>
          <p:nvPr>
            <p:ph type="dt" sz="half" idx="12"/>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2543739819"/>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補足版） コンテンツ両サイド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84142835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0" name="スライド番号プレースホルダ 9"/>
          <p:cNvSpPr>
            <a:spLocks noGrp="1"/>
          </p:cNvSpPr>
          <p:nvPr>
            <p:ph type="sldNum" sz="quarter" idx="13"/>
          </p:nvPr>
        </p:nvSpPr>
        <p:spPr bwMode="gray"/>
        <p:txBody>
          <a:bodyPr/>
          <a:lstStyle>
            <a:lvl1pPr>
              <a:defRPr baseline="0">
                <a:solidFill>
                  <a:schemeClr val="tx1"/>
                </a:solidFill>
                <a:latin typeface="+mn-lt"/>
                <a:ea typeface="+mn-ea"/>
                <a:cs typeface="+mn-cs"/>
                <a:sym typeface="+mn-lt"/>
              </a:defRPr>
            </a:lvl1pPr>
          </a:lstStyle>
          <a:p>
            <a:fld id="{2917B94E-3120-478C-8085-A9F2B368A1AE}" type="slidenum">
              <a:rPr lang="ja-JP" altLang="en-US" smtClean="0"/>
              <a:pPr/>
              <a:t>‹#›</a:t>
            </a:fld>
            <a:endParaRPr lang="ja-JP" altLang="en-US" dirty="0"/>
          </a:p>
        </p:txBody>
      </p:sp>
      <p:sp>
        <p:nvSpPr>
          <p:cNvPr id="11" name="フッター プレースホルダ 10"/>
          <p:cNvSpPr>
            <a:spLocks noGrp="1"/>
          </p:cNvSpPr>
          <p:nvPr>
            <p:ph type="ftr" sz="quarter" idx="14"/>
          </p:nvPr>
        </p:nvSpPr>
        <p:spPr bwMode="gray">
          <a:xfrm>
            <a:off x="7050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12" name="テキスト プレースホルダ 5"/>
          <p:cNvSpPr>
            <a:spLocks noGrp="1"/>
          </p:cNvSpPr>
          <p:nvPr>
            <p:ph type="body" sz="quarter" idx="15"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3" name="コンテンツ プレースホルダ 2"/>
          <p:cNvSpPr>
            <a:spLocks noGrp="1"/>
          </p:cNvSpPr>
          <p:nvPr>
            <p:ph idx="1"/>
          </p:nvPr>
        </p:nvSpPr>
        <p:spPr bwMode="gray">
          <a:xfrm>
            <a:off x="4170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14" name="コンテンツ プレースホルダ 2"/>
          <p:cNvSpPr>
            <a:spLocks noGrp="1"/>
          </p:cNvSpPr>
          <p:nvPr>
            <p:ph idx="17"/>
          </p:nvPr>
        </p:nvSpPr>
        <p:spPr bwMode="gray">
          <a:xfrm>
            <a:off x="5132388"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dirty="0"/>
              <a:t>マスター テキストの書式設定</a:t>
            </a:r>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p>
        </p:txBody>
      </p:sp>
      <p:sp>
        <p:nvSpPr>
          <p:cNvPr id="3" name="テキスト プレースホルダー 2"/>
          <p:cNvSpPr>
            <a:spLocks noGrp="1"/>
          </p:cNvSpPr>
          <p:nvPr>
            <p:ph type="body" sz="quarter" idx="18"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18" name="テキスト プレースホルダー 2"/>
          <p:cNvSpPr>
            <a:spLocks noGrp="1"/>
          </p:cNvSpPr>
          <p:nvPr>
            <p:ph type="body" sz="quarter" idx="19" hasCustomPrompt="1"/>
          </p:nvPr>
        </p:nvSpPr>
        <p:spPr bwMode="gray">
          <a:xfrm>
            <a:off x="5132388"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998751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補足版） コンテンツ全面_レベル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3759632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スライド番号プレースホルダ 8"/>
          <p:cNvSpPr>
            <a:spLocks noGrp="1"/>
          </p:cNvSpPr>
          <p:nvPr>
            <p:ph type="sldNum" sz="quarter" idx="10"/>
          </p:nvPr>
        </p:nvSpPr>
        <p:spPr bwMode="gray"/>
        <p:txBody>
          <a:bodyPr/>
          <a:lstStyle>
            <a:lvl1pPr>
              <a:defRPr baseline="0">
                <a:solidFill>
                  <a:schemeClr val="tx1"/>
                </a:solidFill>
                <a:latin typeface="+mn-lt"/>
                <a:ea typeface="+mn-ea"/>
                <a:cs typeface="+mn-cs"/>
                <a:sym typeface="+mn-lt"/>
              </a:defRPr>
            </a:lvl1pPr>
          </a:lstStyle>
          <a:p>
            <a:fld id="{4D9FACC8-259C-46ED-9283-8CCF027B3826}" type="slidenum">
              <a:rPr lang="ja-JP" altLang="en-US" smtClean="0"/>
              <a:pPr/>
              <a:t>‹#›</a:t>
            </a:fld>
            <a:endParaRPr lang="ja-JP" altLang="en-US" dirty="0"/>
          </a:p>
        </p:txBody>
      </p:sp>
      <p:sp>
        <p:nvSpPr>
          <p:cNvPr id="10" name="フッター プレースホルダ 9"/>
          <p:cNvSpPr>
            <a:spLocks noGrp="1"/>
          </p:cNvSpPr>
          <p:nvPr>
            <p:ph type="ftr" sz="quarter" idx="11"/>
          </p:nvPr>
        </p:nvSpPr>
        <p:spPr bwMode="gray">
          <a:xfrm>
            <a:off x="705600" y="6588000"/>
            <a:ext cx="4068000" cy="169200"/>
          </a:xfrm>
        </p:spPr>
        <p:txBody>
          <a:bodyPr/>
          <a:lstStyle>
            <a:lvl1pPr>
              <a:defRPr baseline="0">
                <a:solidFill>
                  <a:schemeClr val="tx1"/>
                </a:solidFill>
                <a:latin typeface="+mn-lt"/>
                <a:ea typeface="+mn-ea"/>
                <a:cs typeface="+mn-cs"/>
                <a:sym typeface="+mn-lt"/>
              </a:defRPr>
            </a:lvl1pPr>
          </a:lstStyle>
          <a:p>
            <a:r>
              <a:rPr lang="en-GB" altLang="en-GB"/>
              <a:t>DT Template A4</a:t>
            </a:r>
            <a:endParaRPr lang="en-GB" altLang="en-GB" dirty="0"/>
          </a:p>
        </p:txBody>
      </p:sp>
      <p:sp>
        <p:nvSpPr>
          <p:cNvPr id="8" name="テキスト プレースホルダ 5"/>
          <p:cNvSpPr>
            <a:spLocks noGrp="1"/>
          </p:cNvSpPr>
          <p:nvPr>
            <p:ph type="body" sz="quarter" idx="14"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dirty="0"/>
              <a:t>補足文を入力（キーメッセージを補足する内容＜</a:t>
            </a:r>
            <a:r>
              <a:rPr kumimoji="1" lang="en-US" altLang="ja-JP" dirty="0"/>
              <a:t>2</a:t>
            </a:r>
            <a:r>
              <a:rPr kumimoji="1" lang="ja-JP" altLang="en-US" dirty="0"/>
              <a:t>行以内＞）</a:t>
            </a:r>
            <a:endParaRPr kumimoji="1" lang="en-US" altLang="ja-JP" dirty="0"/>
          </a:p>
          <a:p>
            <a:pPr lvl="0">
              <a:spcBef>
                <a:spcPts val="0"/>
              </a:spcBef>
            </a:pPr>
            <a:endParaRPr kumimoji="1" lang="ja-JP" altLang="en-US" dirty="0"/>
          </a:p>
        </p:txBody>
      </p:sp>
      <p:sp>
        <p:nvSpPr>
          <p:cNvPr id="11" name="コンテンツ プレースホルダ 2"/>
          <p:cNvSpPr>
            <a:spLocks noGrp="1"/>
          </p:cNvSpPr>
          <p:nvPr>
            <p:ph idx="1"/>
          </p:nvPr>
        </p:nvSpPr>
        <p:spPr bwMode="gray">
          <a:xfrm>
            <a:off x="417599" y="1944000"/>
            <a:ext cx="9072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vl5pPr marL="504000" indent="0">
              <a:buNone/>
              <a:defRPr/>
            </a:lvl5pPr>
          </a:lstStyle>
          <a:p>
            <a:pPr lvl="0"/>
            <a:r>
              <a:rPr lang="ja-JP" altLang="en-US" dirty="0"/>
              <a:t>マスター テキストの書式設定</a:t>
            </a:r>
            <a:endParaRPr lang="en-US" altLang="ja-JP" dirty="0"/>
          </a:p>
          <a:p>
            <a:pPr lvl="1"/>
            <a:r>
              <a:rPr lang="ja-JP" altLang="en-US" dirty="0"/>
              <a:t>第 </a:t>
            </a:r>
            <a:r>
              <a:rPr lang="en-US" altLang="ja-JP" dirty="0"/>
              <a:t>1 </a:t>
            </a:r>
            <a:r>
              <a:rPr lang="ja-JP" altLang="en-US" dirty="0"/>
              <a:t>レベル</a:t>
            </a:r>
          </a:p>
          <a:p>
            <a:pPr lvl="2"/>
            <a:r>
              <a:rPr lang="ja-JP" altLang="en-US" dirty="0"/>
              <a:t>第 </a:t>
            </a:r>
            <a:r>
              <a:rPr lang="en-US" altLang="ja-JP" dirty="0"/>
              <a:t>2 </a:t>
            </a:r>
            <a:r>
              <a:rPr lang="ja-JP" altLang="en-US" dirty="0"/>
              <a:t>レベル</a:t>
            </a:r>
          </a:p>
          <a:p>
            <a:pPr lvl="3"/>
            <a:r>
              <a:rPr lang="ja-JP" altLang="en-US" dirty="0"/>
              <a:t>第 </a:t>
            </a:r>
            <a:r>
              <a:rPr lang="en-US" altLang="ja-JP" dirty="0"/>
              <a:t>3 </a:t>
            </a:r>
            <a:r>
              <a:rPr lang="ja-JP" altLang="en-US" dirty="0"/>
              <a:t>レベル</a:t>
            </a:r>
            <a:endParaRPr lang="en-US" altLang="ja-JP" dirty="0"/>
          </a:p>
        </p:txBody>
      </p:sp>
      <p:sp>
        <p:nvSpPr>
          <p:cNvPr id="3"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224858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_黒">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421572174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solidFill>
                  <a:schemeClr val="bg1"/>
                </a:solidFill>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pic>
        <p:nvPicPr>
          <p:cNvPr id="11" name="図 10">
            <a:extLst>
              <a:ext uri="{FF2B5EF4-FFF2-40B4-BE49-F238E27FC236}">
                <a16:creationId xmlns:a16="http://schemas.microsoft.com/office/drawing/2014/main" id="{E823F930-1440-4D98-B4B0-A60A3B34534B}"/>
              </a:ext>
            </a:extLst>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bwMode="gray">
          <a:xfrm>
            <a:off x="417600" y="432000"/>
            <a:ext cx="1872000" cy="581488"/>
          </a:xfrm>
          <a:prstGeom prst="rect">
            <a:avLst/>
          </a:prstGeom>
        </p:spPr>
      </p:pic>
      <p:sp>
        <p:nvSpPr>
          <p:cNvPr id="6" name="日付プレースホルダー 5">
            <a:extLst>
              <a:ext uri="{FF2B5EF4-FFF2-40B4-BE49-F238E27FC236}">
                <a16:creationId xmlns:a16="http://schemas.microsoft.com/office/drawing/2014/main" id="{72F109B1-F10E-4107-A5FF-847826BE510A}"/>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329153851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基本版） タイトル ロゴ無_A4_黒">
    <p:bg bwMode="gray">
      <p:bgPr>
        <a:solidFill>
          <a:schemeClr val="tx1"/>
        </a:solidFill>
        <a:effectLst/>
      </p:bgPr>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7485715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bg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a:solidFill>
                  <a:schemeClr val="bg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a:solidFill>
                  <a:schemeClr val="bg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6" name="日付プレースホルダー 5">
            <a:extLst>
              <a:ext uri="{FF2B5EF4-FFF2-40B4-BE49-F238E27FC236}">
                <a16:creationId xmlns:a16="http://schemas.microsoft.com/office/drawing/2014/main" id="{A205A9A3-5008-49F4-8A06-BC95DA2477A8}"/>
              </a:ext>
            </a:extLst>
          </p:cNvPr>
          <p:cNvSpPr>
            <a:spLocks noGrp="1"/>
          </p:cNvSpPr>
          <p:nvPr>
            <p:ph type="dt" sz="half" idx="12"/>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79343854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5998323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4" name="タイトル 3"/>
          <p:cNvSpPr>
            <a:spLocks noGrp="1"/>
          </p:cNvSpPr>
          <p:nvPr>
            <p:ph type="title"/>
          </p:nvPr>
        </p:nvSpPr>
        <p:spPr bwMode="gray"/>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404793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ー 2"/>
          <p:cNvSpPr>
            <a:spLocks noGrp="1"/>
          </p:cNvSpPr>
          <p:nvPr>
            <p:ph type="ftr" sz="quarter" idx="10"/>
          </p:nvPr>
        </p:nvSpPr>
        <p:spPr bwMode="gray"/>
        <p:txBody>
          <a:bodyPr/>
          <a:lstStyle>
            <a:lvl1pPr>
              <a:defRPr>
                <a:latin typeface="+mn-lt"/>
                <a:ea typeface="+mn-ea"/>
                <a:cs typeface="+mn-cs"/>
                <a:sym typeface="+mn-lt"/>
              </a:defRPr>
            </a:lvl1pPr>
          </a:lstStyle>
          <a:p>
            <a:r>
              <a:rPr lang="en-GB" altLang="en-GB"/>
              <a:t>DT Template A4</a:t>
            </a:r>
            <a:endParaRPr lang="en-GB" altLang="en-GB" dirty="0"/>
          </a:p>
        </p:txBody>
      </p:sp>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21367591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7" name="フッター プレースホルダ 6"/>
          <p:cNvSpPr>
            <a:spLocks noGrp="1"/>
          </p:cNvSpPr>
          <p:nvPr>
            <p:ph type="ftr" sz="quarter" idx="12"/>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Tree>
    <p:extLst>
      <p:ext uri="{BB962C8B-B14F-4D97-AF65-F5344CB8AC3E}">
        <p14:creationId xmlns:p14="http://schemas.microsoft.com/office/powerpoint/2010/main" val="1633268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基本版） 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5022860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a:solidFill>
                  <a:schemeClr val="accent1"/>
                </a:solidFill>
                <a:latin typeface="+mn-lt"/>
                <a:ea typeface="+mn-ea"/>
                <a:cs typeface="+mn-cs"/>
                <a:sym typeface="+mn-lt"/>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基本版） タイトルのみ_Header上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969020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endParaRPr lang="en-GB" altLang="en-GB" dirty="0"/>
          </a:p>
        </p:txBody>
      </p:sp>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7000" y="180000"/>
            <a:ext cx="9072000" cy="360000"/>
          </a:xfrm>
          <a:prstGeom prst="rect">
            <a:avLst/>
          </a:prstGeom>
        </p:spPr>
        <p:txBody>
          <a:bodyPr wrap="none" anchor="t" anchorCtr="0">
            <a:noAutofit/>
          </a:bodyPr>
          <a:lstStyle>
            <a:lvl1pPr>
              <a:lnSpc>
                <a:spcPct val="100000"/>
              </a:lnSpc>
              <a:spcBef>
                <a:spcPts val="0"/>
              </a:spcBef>
              <a:defRPr sz="2100" b="1" baseline="0">
                <a:solidFill>
                  <a:schemeClr val="tx1"/>
                </a:solidFill>
                <a:latin typeface="+mj-lt"/>
                <a:ea typeface="+mj-ea"/>
                <a:cs typeface="+mn-cs"/>
                <a:sym typeface="+mn-lt"/>
              </a:defRPr>
            </a:lvl1pPr>
          </a:lstStyle>
          <a:p>
            <a:pPr lvl="0"/>
            <a:r>
              <a:rPr kumimoji="1" lang="en-US" altLang="ja-JP" dirty="0"/>
              <a:t>Header</a:t>
            </a:r>
            <a:r>
              <a:rPr kumimoji="1" lang="ja-JP" altLang="en-US" dirty="0"/>
              <a:t>を入力（スライドタイトル）</a:t>
            </a:r>
          </a:p>
        </p:txBody>
      </p:sp>
      <p:sp>
        <p:nvSpPr>
          <p:cNvPr id="6" name="タイトル 5"/>
          <p:cNvSpPr>
            <a:spLocks noGrp="1"/>
          </p:cNvSpPr>
          <p:nvPr>
            <p:ph type="title" hasCustomPrompt="1"/>
          </p:nvPr>
        </p:nvSpPr>
        <p:spPr bwMode="gray">
          <a:xfrm>
            <a:off x="416496" y="684000"/>
            <a:ext cx="9072000" cy="615600"/>
          </a:xfrm>
        </p:spPr>
        <p:txBody>
          <a:bodyPr vert="horz" anchor="t"/>
          <a:lstStyle>
            <a:lvl1pPr>
              <a:defRPr sz="1800" b="0" baseline="0">
                <a:latin typeface="+mn-lt"/>
                <a:ea typeface="+mn-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27919522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ags" Target="../tags/tag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20.xml"/><Relationship Id="rId7" Type="http://schemas.openxmlformats.org/officeDocument/2006/relationships/oleObject" Target="../embeddings/oleObject18.bin"/><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tags" Target="../tags/tag19.xml"/><Relationship Id="rId5" Type="http://schemas.openxmlformats.org/officeDocument/2006/relationships/theme" Target="../theme/theme2.xml"/><Relationship Id="rId4"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9"/>
            </p:custDataLst>
            <p:extLst>
              <p:ext uri="{D42A27DB-BD31-4B8C-83A1-F6EECF244321}">
                <p14:modId xmlns:p14="http://schemas.microsoft.com/office/powerpoint/2010/main" val="14359238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0" imgW="563" imgH="564" progId="TCLayout.ActiveDocument.1">
                  <p:embed/>
                </p:oleObj>
              </mc:Choice>
              <mc:Fallback>
                <p:oleObj name="think-cell スライド" r:id="rId20" imgW="563" imgH="564" progId="TCLayout.ActiveDocument.1">
                  <p:embed/>
                  <p:pic>
                    <p:nvPicPr>
                      <p:cNvPr id="4" name="オブジェクト 3" hidden="1"/>
                      <p:cNvPicPr/>
                      <p:nvPr/>
                    </p:nvPicPr>
                    <p:blipFill>
                      <a:blip r:embed="rId21"/>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endParaRPr lang="en-US" dirty="0"/>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44" r:id="rId2"/>
    <p:sldLayoutId id="2147483951" r:id="rId3"/>
    <p:sldLayoutId id="2147483952" r:id="rId4"/>
    <p:sldLayoutId id="2147483911" r:id="rId5"/>
    <p:sldLayoutId id="2147483912" r:id="rId6"/>
    <p:sldLayoutId id="2147483934" r:id="rId7"/>
    <p:sldLayoutId id="2147483936" r:id="rId8"/>
    <p:sldLayoutId id="2147483953" r:id="rId9"/>
    <p:sldLayoutId id="2147483937" r:id="rId10"/>
    <p:sldLayoutId id="2147483938" r:id="rId11"/>
    <p:sldLayoutId id="2147483939" r:id="rId12"/>
    <p:sldLayoutId id="2147483954" r:id="rId13"/>
    <p:sldLayoutId id="2147483955" r:id="rId14"/>
    <p:sldLayoutId id="2147483956" r:id="rId15"/>
    <p:sldLayoutId id="2147483957" r:id="rId16"/>
    <p:sldLayoutId id="2147483959" r:id="rId17"/>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1" orient="horz" pos="96">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6" orient="horz" pos="504">
          <p15:clr>
            <a:srgbClr val="A4A3A4"/>
          </p15:clr>
        </p15:guide>
        <p15:guide id="7" orient="horz" pos="640">
          <p15:clr>
            <a:srgbClr val="A4A3A4"/>
          </p15:clr>
        </p15:guide>
        <p15:guide id="8" orient="horz" pos="935">
          <p15:clr>
            <a:srgbClr val="A4A3A4"/>
          </p15:clr>
        </p15:guide>
        <p15:guide id="9" orient="horz" pos="3974">
          <p15:clr>
            <a:srgbClr val="A4A3A4"/>
          </p15:clr>
        </p15:guide>
        <p15:guide id="10" orient="horz" pos="4156">
          <p15:clr>
            <a:srgbClr val="A4A3A4"/>
          </p15:clr>
        </p15:guide>
        <p15:guide id="11" orient="horz" pos="4269">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6"/>
            </p:custDataLst>
            <p:extLst>
              <p:ext uri="{D42A27DB-BD31-4B8C-83A1-F6EECF244321}">
                <p14:modId xmlns:p14="http://schemas.microsoft.com/office/powerpoint/2010/main" val="26886004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563" imgH="564" progId="TCLayout.ActiveDocument.1">
                  <p:embed/>
                </p:oleObj>
              </mc:Choice>
              <mc:Fallback>
                <p:oleObj name="think-cell スライド" r:id="rId7" imgW="563" imgH="564" progId="TCLayout.ActiveDocument.1">
                  <p:embed/>
                  <p:pic>
                    <p:nvPicPr>
                      <p:cNvPr id="4" name="オブジェクト 3" hidden="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8" name="フッター プレースホルダ 8"/>
          <p:cNvSpPr>
            <a:spLocks noGrp="1"/>
          </p:cNvSpPr>
          <p:nvPr>
            <p:ph type="ftr" sz="quarter" idx="3"/>
          </p:nvPr>
        </p:nvSpPr>
        <p:spPr bwMode="gray">
          <a:xfrm>
            <a:off x="705600" y="6588000"/>
            <a:ext cx="4068000" cy="169200"/>
          </a:xfrm>
          <a:prstGeom prst="rect">
            <a:avLst/>
          </a:prstGeom>
        </p:spPr>
        <p:txBody>
          <a:bodyPr vert="horz" lIns="0" tIns="0" rIns="0" bIns="0" rtlCol="0" anchor="b" anchorCtr="0"/>
          <a:lstStyle>
            <a:lvl1pPr algn="l">
              <a:defRPr sz="900">
                <a:solidFill>
                  <a:schemeClr val="tx1"/>
                </a:solidFill>
                <a:latin typeface="+mn-lt"/>
                <a:ea typeface="+mn-ea"/>
                <a:cs typeface="+mn-cs"/>
                <a:sym typeface="+mn-lt"/>
              </a:defRPr>
            </a:lvl1pPr>
          </a:lstStyle>
          <a:p>
            <a:pPr fontAlgn="auto">
              <a:spcBef>
                <a:spcPts val="0"/>
              </a:spcBef>
              <a:spcAft>
                <a:spcPts val="0"/>
              </a:spcAft>
            </a:pPr>
            <a:r>
              <a:rPr kumimoji="1" lang="en-GB" altLang="en-GB"/>
              <a:t>DT Template A4</a:t>
            </a:r>
            <a:endParaRPr kumimoji="1" lang="en-GB" altLang="en-GB"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15" name="Text Box 37"/>
          <p:cNvSpPr txBox="1">
            <a:spLocks noChangeArrowheads="1"/>
          </p:cNvSpPr>
          <p:nvPr/>
        </p:nvSpPr>
        <p:spPr bwMode="gray">
          <a:xfrm>
            <a:off x="5133000" y="6588000"/>
            <a:ext cx="4356000" cy="169200"/>
          </a:xfrm>
          <a:prstGeom prst="rect">
            <a:avLst/>
          </a:prstGeom>
          <a:noFill/>
          <a:ln w="9525">
            <a:noFill/>
            <a:miter lim="800000"/>
            <a:headEnd/>
            <a:tailEnd/>
          </a:ln>
          <a:effectLst/>
        </p:spPr>
        <p:txBody>
          <a:bodyPr wrap="none" lIns="0" tIns="0" rIns="0" bIns="0" anchor="b" anchorCtr="0">
            <a:noAutofit/>
          </a:bodyPr>
          <a:lstStyle/>
          <a:p>
            <a:pPr algn="r" rtl="0" eaLnBrk="0" fontAlgn="base" hangingPunct="0">
              <a:spcBef>
                <a:spcPct val="50000"/>
              </a:spcBef>
              <a:spcAft>
                <a:spcPct val="0"/>
              </a:spcAft>
            </a:pPr>
            <a:r>
              <a:rPr lang="en-US" altLang="ja-JP" sz="900" kern="1200" dirty="0">
                <a:solidFill>
                  <a:schemeClr val="tx1"/>
                </a:solidFill>
                <a:latin typeface="+mn-lt"/>
                <a:ea typeface="+mn-ea"/>
                <a:cs typeface="+mn-cs"/>
                <a:sym typeface="+mn-lt"/>
              </a:rPr>
              <a:t>© 2022. For information, contact Deloitte Tohmatsu Group.</a:t>
            </a:r>
          </a:p>
        </p:txBody>
      </p:sp>
      <p:sp>
        <p:nvSpPr>
          <p:cNvPr id="3"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p>
          <a:p>
            <a:pPr lvl="2"/>
            <a:r>
              <a:rPr kumimoji="1" lang="ja-JP" altLang="en-US" dirty="0"/>
              <a:t>第 </a:t>
            </a:r>
            <a:r>
              <a:rPr kumimoji="1" lang="en-US" altLang="ja-JP" dirty="0"/>
              <a:t>2 </a:t>
            </a:r>
            <a:r>
              <a:rPr kumimoji="1" lang="ja-JP" altLang="en-US" dirty="0"/>
              <a:t>レベル</a:t>
            </a:r>
          </a:p>
          <a:p>
            <a:pPr lvl="3"/>
            <a:r>
              <a:rPr kumimoji="1" lang="ja-JP" altLang="en-US" dirty="0"/>
              <a:t>第 </a:t>
            </a:r>
            <a:r>
              <a:rPr kumimoji="1" lang="en-US" altLang="ja-JP" dirty="0"/>
              <a:t>3 </a:t>
            </a:r>
            <a:r>
              <a:rPr kumimoji="1" lang="ja-JP" altLang="en-US" dirty="0"/>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8" r:id="rId1"/>
    <p:sldLayoutId id="2147483941" r:id="rId2"/>
    <p:sldLayoutId id="2147483949" r:id="rId3"/>
    <p:sldLayoutId id="2147483950" r:id="rId4"/>
  </p:sldLayoutIdLst>
  <p:hf hdr="0" ftr="0" dt="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p15:clr>
            <a:srgbClr val="A4A3A4"/>
          </p15:clr>
        </p15:guide>
        <p15:guide id="8" orient="horz" pos="640">
          <p15:clr>
            <a:srgbClr val="A4A3A4"/>
          </p15:clr>
        </p15:guide>
        <p15:guide id="9" orient="horz" pos="935">
          <p15:clr>
            <a:srgbClr val="A4A3A4"/>
          </p15:clr>
        </p15:guide>
        <p15:guide id="10" orient="horz" pos="3974">
          <p15:clr>
            <a:srgbClr val="A4A3A4"/>
          </p15:clr>
        </p15:guide>
        <p15:guide id="11" orient="horz" pos="4156">
          <p15:clr>
            <a:srgbClr val="A4A3A4"/>
          </p15:clr>
        </p15:guide>
        <p15:guide id="12" orient="horz" pos="4269">
          <p15:clr>
            <a:srgbClr val="A4A3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nchor="ctr"/>
          <a:lstStyle/>
          <a:p>
            <a:r>
              <a:rPr kumimoji="1" lang="ja-JP" altLang="en-US" dirty="0"/>
              <a:t>１．ビジネスアイデアの概要</a:t>
            </a:r>
          </a:p>
        </p:txBody>
      </p:sp>
      <p:sp>
        <p:nvSpPr>
          <p:cNvPr id="20" name="正方形/長方形 19"/>
          <p:cNvSpPr/>
          <p:nvPr/>
        </p:nvSpPr>
        <p:spPr bwMode="gray">
          <a:xfrm>
            <a:off x="1613645" y="1632192"/>
            <a:ext cx="7884000" cy="154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＜ビジネスアイデアの対象とする社会課題の内容について、簡潔にご記載ください＞</a:t>
            </a:r>
            <a:br>
              <a:rPr kumimoji="1" lang="en-US" altLang="ja-JP" sz="1200" dirty="0"/>
            </a:br>
            <a:r>
              <a:rPr kumimoji="1" lang="en-US" altLang="ja-JP" sz="1200" dirty="0"/>
              <a:t>※</a:t>
            </a:r>
            <a:r>
              <a:rPr kumimoji="1" lang="ja-JP" altLang="en-US" sz="1200" dirty="0"/>
              <a:t>＜</a:t>
            </a:r>
            <a:r>
              <a:rPr kumimoji="1" lang="en-US" altLang="ja-JP" sz="1200" dirty="0"/>
              <a:t>P2</a:t>
            </a:r>
            <a:r>
              <a:rPr kumimoji="1" lang="ja-JP" altLang="en-US" sz="1200" dirty="0"/>
              <a:t>で記載する内容を簡潔にまとめてご記載ください＞</a:t>
            </a:r>
            <a:endParaRPr kumimoji="1" lang="en-US" altLang="ja-JP" sz="1200" dirty="0"/>
          </a:p>
        </p:txBody>
      </p:sp>
      <p:sp>
        <p:nvSpPr>
          <p:cNvPr id="21" name="フッター プレースホルダー 4">
            <a:extLst>
              <a:ext uri="{FF2B5EF4-FFF2-40B4-BE49-F238E27FC236}">
                <a16:creationId xmlns:a16="http://schemas.microsoft.com/office/drawing/2014/main" id="{081363D1-2216-404F-AE93-36BB5CDD0232}"/>
              </a:ext>
            </a:extLst>
          </p:cNvPr>
          <p:cNvSpPr txBox="1">
            <a:spLocks/>
          </p:cNvSpPr>
          <p:nvPr/>
        </p:nvSpPr>
        <p:spPr bwMode="gray">
          <a:xfrm>
            <a:off x="417000" y="1629260"/>
            <a:ext cx="1152000" cy="154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社会課題</a:t>
            </a:r>
            <a:endParaRPr lang="en-GB" altLang="en-GB" dirty="0"/>
          </a:p>
        </p:txBody>
      </p:sp>
      <p:sp>
        <p:nvSpPr>
          <p:cNvPr id="30" name="フローチャート: 組合せ 29"/>
          <p:cNvSpPr/>
          <p:nvPr/>
        </p:nvSpPr>
        <p:spPr bwMode="gray">
          <a:xfrm>
            <a:off x="3492322" y="3238821"/>
            <a:ext cx="3292212" cy="180000"/>
          </a:xfrm>
          <a:prstGeom prst="flowChartMerge">
            <a:avLst/>
          </a:prstGeom>
          <a:solidFill>
            <a:schemeClr val="bg2"/>
          </a:solidFill>
          <a:ln w="12700">
            <a:noFill/>
            <a:miter lim="800000"/>
            <a:headEnd/>
            <a:tailEnd/>
          </a:ln>
        </p:spPr>
        <p:txBody>
          <a:bodyPr lIns="72000" tIns="72000" rIns="72000" bIns="72000" rtlCol="0" anchor="ctr"/>
          <a:lstStyle/>
          <a:p>
            <a:pPr algn="ctr" defTabSz="762000" eaLnBrk="0" hangingPunct="0">
              <a:lnSpc>
                <a:spcPct val="106000"/>
              </a:lnSpc>
              <a:spcBef>
                <a:spcPts val="600"/>
              </a:spcBef>
            </a:pPr>
            <a:endParaRPr kumimoji="1" lang="ja-JP" altLang="en-US" sz="1200" b="1" dirty="0">
              <a:solidFill>
                <a:schemeClr val="bg1"/>
              </a:solidFill>
            </a:endParaRPr>
          </a:p>
        </p:txBody>
      </p:sp>
      <p:sp>
        <p:nvSpPr>
          <p:cNvPr id="59" name="スライド番号プレースホルダー 2">
            <a:extLst>
              <a:ext uri="{FF2B5EF4-FFF2-40B4-BE49-F238E27FC236}">
                <a16:creationId xmlns:a16="http://schemas.microsoft.com/office/drawing/2014/main" id="{DD99A4F3-0471-4A40-8D0B-E0BC71E60236}"/>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1</a:t>
            </a:fld>
            <a:endParaRPr lang="ja-JP" altLang="en-US" dirty="0"/>
          </a:p>
        </p:txBody>
      </p:sp>
      <p:sp>
        <p:nvSpPr>
          <p:cNvPr id="19" name="正方形/長方形 18">
            <a:extLst>
              <a:ext uri="{FF2B5EF4-FFF2-40B4-BE49-F238E27FC236}">
                <a16:creationId xmlns:a16="http://schemas.microsoft.com/office/drawing/2014/main" id="{7F82B1F6-94BE-42C3-91CA-24EE6B082DA8}"/>
              </a:ext>
            </a:extLst>
          </p:cNvPr>
          <p:cNvSpPr/>
          <p:nvPr/>
        </p:nvSpPr>
        <p:spPr bwMode="gray">
          <a:xfrm>
            <a:off x="1613645" y="817694"/>
            <a:ext cx="7884000" cy="36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a:t>
            </a:r>
            <a:r>
              <a:rPr kumimoji="1" lang="en-US" altLang="ja-JP" sz="1200" dirty="0"/>
              <a:t>9</a:t>
            </a:r>
            <a:r>
              <a:rPr kumimoji="1" lang="ja-JP" altLang="en-US" sz="1200" dirty="0"/>
              <a:t>つの重点テーマ</a:t>
            </a:r>
            <a:r>
              <a:rPr kumimoji="1" lang="en-US" altLang="ja-JP" sz="1200" dirty="0"/>
              <a:t>※1</a:t>
            </a:r>
            <a:r>
              <a:rPr kumimoji="1" lang="ja-JP" altLang="en-US" sz="1200" dirty="0"/>
              <a:t>から</a:t>
            </a:r>
            <a:r>
              <a:rPr kumimoji="1" lang="en-US" altLang="ja-JP" sz="1200" dirty="0"/>
              <a:t>1</a:t>
            </a:r>
            <a:r>
              <a:rPr kumimoji="1" lang="ja-JP" altLang="en-US" sz="1200" dirty="0"/>
              <a:t>つを選択して記載してください。＞</a:t>
            </a:r>
            <a:endParaRPr kumimoji="1" lang="en-US" altLang="ja-JP" sz="1200" dirty="0"/>
          </a:p>
        </p:txBody>
      </p:sp>
      <p:sp>
        <p:nvSpPr>
          <p:cNvPr id="22" name="フッター プレースホルダー 4">
            <a:extLst>
              <a:ext uri="{FF2B5EF4-FFF2-40B4-BE49-F238E27FC236}">
                <a16:creationId xmlns:a16="http://schemas.microsoft.com/office/drawing/2014/main" id="{561BAF90-BB51-4F1F-B198-A7A61F1E9B1C}"/>
              </a:ext>
            </a:extLst>
          </p:cNvPr>
          <p:cNvSpPr txBox="1">
            <a:spLocks/>
          </p:cNvSpPr>
          <p:nvPr/>
        </p:nvSpPr>
        <p:spPr bwMode="gray">
          <a:xfrm>
            <a:off x="417000" y="817694"/>
            <a:ext cx="1152000" cy="3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重点テーマ</a:t>
            </a:r>
            <a:endParaRPr lang="en-US" altLang="ja-JP" dirty="0"/>
          </a:p>
        </p:txBody>
      </p:sp>
      <p:sp>
        <p:nvSpPr>
          <p:cNvPr id="23" name="テキスト ボックス 22">
            <a:extLst>
              <a:ext uri="{FF2B5EF4-FFF2-40B4-BE49-F238E27FC236}">
                <a16:creationId xmlns:a16="http://schemas.microsoft.com/office/drawing/2014/main" id="{D99AAC23-6A9E-4A9A-AB68-E2A66E3581EA}"/>
              </a:ext>
            </a:extLst>
          </p:cNvPr>
          <p:cNvSpPr txBox="1"/>
          <p:nvPr/>
        </p:nvSpPr>
        <p:spPr>
          <a:xfrm>
            <a:off x="1613645" y="1224943"/>
            <a:ext cx="7884000" cy="360000"/>
          </a:xfrm>
          <a:prstGeom prst="rect">
            <a:avLst/>
          </a:prstGeom>
          <a:solidFill>
            <a:schemeClr val="bg1"/>
          </a:solidFill>
          <a:ln w="6350">
            <a:solidFill>
              <a:srgbClr val="A7A8AA"/>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indent="0">
              <a:buNone/>
            </a:pPr>
            <a:r>
              <a:rPr lang="ja-JP" altLang="en-US" dirty="0"/>
              <a:t>＜ビジネスアイデアの要旨が一言で分かるような文言（タイトル）を記載してください。＞</a:t>
            </a:r>
          </a:p>
        </p:txBody>
      </p:sp>
      <p:sp>
        <p:nvSpPr>
          <p:cNvPr id="24" name="フッター プレースホルダー 4">
            <a:extLst>
              <a:ext uri="{FF2B5EF4-FFF2-40B4-BE49-F238E27FC236}">
                <a16:creationId xmlns:a16="http://schemas.microsoft.com/office/drawing/2014/main" id="{1E569EF0-D493-48F1-95E6-5A03A266047A}"/>
              </a:ext>
            </a:extLst>
          </p:cNvPr>
          <p:cNvSpPr txBox="1">
            <a:spLocks/>
          </p:cNvSpPr>
          <p:nvPr/>
        </p:nvSpPr>
        <p:spPr bwMode="gray">
          <a:xfrm>
            <a:off x="416997" y="1223477"/>
            <a:ext cx="1152000" cy="3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要旨</a:t>
            </a:r>
            <a:endParaRPr lang="en-US" altLang="ja-JP" dirty="0"/>
          </a:p>
        </p:txBody>
      </p:sp>
      <p:sp>
        <p:nvSpPr>
          <p:cNvPr id="2" name="テキスト ボックス 1">
            <a:extLst>
              <a:ext uri="{FF2B5EF4-FFF2-40B4-BE49-F238E27FC236}">
                <a16:creationId xmlns:a16="http://schemas.microsoft.com/office/drawing/2014/main" id="{E9978C53-7431-4334-A3E1-6C8BEF2D00D1}"/>
              </a:ext>
            </a:extLst>
          </p:cNvPr>
          <p:cNvSpPr txBox="1"/>
          <p:nvPr/>
        </p:nvSpPr>
        <p:spPr bwMode="gray">
          <a:xfrm>
            <a:off x="415925" y="6310200"/>
            <a:ext cx="9072000" cy="307777"/>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b="0" i="0" u="none" strike="noStrike" kern="1200" cap="none" spc="0" normalizeH="0" baseline="0" noProof="0" dirty="0">
                <a:ln>
                  <a:noFill/>
                </a:ln>
                <a:solidFill>
                  <a:prstClr val="black"/>
                </a:solidFill>
                <a:effectLst/>
                <a:uLnTx/>
                <a:uFillTx/>
                <a:latin typeface="+mn-lt"/>
                <a:ea typeface="+mn-ea"/>
                <a:cs typeface="+mn-cs"/>
              </a:rPr>
              <a:t>※1</a:t>
            </a:r>
            <a:r>
              <a:rPr kumimoji="1" lang="ja-JP" altLang="en-US" sz="1000" b="0" i="0" u="none" strike="noStrike" kern="1200" cap="none" spc="0" normalizeH="0" baseline="0" noProof="0" dirty="0">
                <a:ln>
                  <a:noFill/>
                </a:ln>
                <a:solidFill>
                  <a:prstClr val="black"/>
                </a:solidFill>
                <a:effectLst/>
                <a:uLnTx/>
                <a:uFillTx/>
                <a:latin typeface="+mn-lt"/>
                <a:ea typeface="+mn-ea"/>
                <a:cs typeface="+mn-cs"/>
              </a:rPr>
              <a:t>　環境・エネルギー、物流・モビリティ、健康・医療、子ども・教育、安心・安全、観光・レジャー、コミュニティ活性化、ビジネスモデル改革、人材確保・育成</a:t>
            </a:r>
            <a:endParaRPr kumimoji="1" lang="en-US" altLang="ja-JP" sz="1000" b="0" i="0" u="none" strike="noStrike" kern="1200" cap="none" spc="0" normalizeH="0" baseline="0" noProof="0" dirty="0">
              <a:ln>
                <a:noFill/>
              </a:ln>
              <a:solidFill>
                <a:prstClr val="black"/>
              </a:solidFill>
              <a:effectLst/>
              <a:uLnTx/>
              <a:uFillTx/>
              <a:latin typeface="+mn-lt"/>
              <a:ea typeface="+mn-ea"/>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000" b="0" i="0" u="none" strike="noStrike" kern="1200" cap="none" spc="0" normalizeH="0" baseline="0" noProof="0" dirty="0">
                <a:ln>
                  <a:noFill/>
                </a:ln>
                <a:solidFill>
                  <a:prstClr val="black"/>
                </a:solidFill>
                <a:effectLst/>
                <a:uLnTx/>
                <a:uFillTx/>
                <a:latin typeface="+mn-lt"/>
                <a:ea typeface="+mn-ea"/>
                <a:cs typeface="+mn-cs"/>
              </a:rPr>
              <a:t>※2</a:t>
            </a:r>
            <a:r>
              <a:rPr kumimoji="1" lang="ja-JP" altLang="en-US" sz="1000" b="0" i="0" u="none" strike="noStrike" kern="1200" cap="none" spc="0" normalizeH="0" baseline="0" noProof="0" dirty="0">
                <a:ln>
                  <a:noFill/>
                </a:ln>
                <a:solidFill>
                  <a:prstClr val="black"/>
                </a:solidFill>
                <a:effectLst/>
                <a:uLnTx/>
                <a:uFillTx/>
                <a:latin typeface="+mn-lt"/>
                <a:ea typeface="+mn-ea"/>
                <a:cs typeface="+mn-cs"/>
              </a:rPr>
              <a:t>　企業等（中小企業、スタートアップ、大企業、大学、研究機関等）を指す。</a:t>
            </a:r>
            <a:r>
              <a:rPr kumimoji="1" lang="ja-JP" altLang="en-US" sz="1000" dirty="0">
                <a:solidFill>
                  <a:prstClr val="black"/>
                </a:solidFill>
                <a:latin typeface="+mn-lt"/>
                <a:cs typeface="+mn-cs"/>
              </a:rPr>
              <a:t>（明確化していない場合は業種などでも可）</a:t>
            </a:r>
            <a:endParaRPr kumimoji="1" lang="en-US" altLang="ja-JP" sz="1000" dirty="0">
              <a:solidFill>
                <a:prstClr val="black"/>
              </a:solidFill>
              <a:latin typeface="+mn-lt"/>
              <a:cs typeface="+mn-cs"/>
            </a:endParaRPr>
          </a:p>
        </p:txBody>
      </p:sp>
      <p:grpSp>
        <p:nvGrpSpPr>
          <p:cNvPr id="25" name="グループ化 24">
            <a:extLst>
              <a:ext uri="{FF2B5EF4-FFF2-40B4-BE49-F238E27FC236}">
                <a16:creationId xmlns:a16="http://schemas.microsoft.com/office/drawing/2014/main" id="{87D0AE50-1E4A-486F-9A21-C3C80BE10403}"/>
              </a:ext>
            </a:extLst>
          </p:cNvPr>
          <p:cNvGrpSpPr/>
          <p:nvPr/>
        </p:nvGrpSpPr>
        <p:grpSpPr>
          <a:xfrm>
            <a:off x="6180824" y="203357"/>
            <a:ext cx="3312000" cy="383784"/>
            <a:chOff x="4259313" y="277738"/>
            <a:chExt cx="2760089" cy="265400"/>
          </a:xfrm>
        </p:grpSpPr>
        <p:sp>
          <p:nvSpPr>
            <p:cNvPr id="28" name="テキスト ボックス 27">
              <a:extLst>
                <a:ext uri="{FF2B5EF4-FFF2-40B4-BE49-F238E27FC236}">
                  <a16:creationId xmlns:a16="http://schemas.microsoft.com/office/drawing/2014/main" id="{5BC2388A-377B-4B4E-8BCA-CB30D3086C0F}"/>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①事業趣旨との合目的性</a:t>
              </a:r>
            </a:p>
          </p:txBody>
        </p:sp>
        <p:sp>
          <p:nvSpPr>
            <p:cNvPr id="29" name="テキスト ボックス 28">
              <a:extLst>
                <a:ext uri="{FF2B5EF4-FFF2-40B4-BE49-F238E27FC236}">
                  <a16:creationId xmlns:a16="http://schemas.microsoft.com/office/drawing/2014/main" id="{A34FF502-251E-485A-9D31-34B75C6DF0D1}"/>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3" name="フッター プレースホルダー 4">
            <a:extLst>
              <a:ext uri="{FF2B5EF4-FFF2-40B4-BE49-F238E27FC236}">
                <a16:creationId xmlns:a16="http://schemas.microsoft.com/office/drawing/2014/main" id="{CBFA8EB2-91D9-8BDB-E436-AF0EF3707CE1}"/>
              </a:ext>
            </a:extLst>
          </p:cNvPr>
          <p:cNvSpPr txBox="1">
            <a:spLocks/>
          </p:cNvSpPr>
          <p:nvPr/>
        </p:nvSpPr>
        <p:spPr bwMode="gray">
          <a:xfrm>
            <a:off x="415925" y="5511564"/>
            <a:ext cx="1152000" cy="76791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ビジネスアイデアチーム</a:t>
            </a:r>
            <a:endParaRPr lang="en-US" altLang="ja-JP" dirty="0"/>
          </a:p>
        </p:txBody>
      </p:sp>
      <p:sp>
        <p:nvSpPr>
          <p:cNvPr id="4" name="正方形/長方形 3">
            <a:extLst>
              <a:ext uri="{FF2B5EF4-FFF2-40B4-BE49-F238E27FC236}">
                <a16:creationId xmlns:a16="http://schemas.microsoft.com/office/drawing/2014/main" id="{BA7C31F8-0EBF-DEFF-EC51-335DCE60EC24}"/>
              </a:ext>
            </a:extLst>
          </p:cNvPr>
          <p:cNvSpPr/>
          <p:nvPr/>
        </p:nvSpPr>
        <p:spPr bwMode="gray">
          <a:xfrm>
            <a:off x="1613645" y="3474492"/>
            <a:ext cx="7884000" cy="648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＜上記社会課題を解決するためのビジネスアイデアの提供価値について簡潔にご記載ください＞</a:t>
            </a:r>
            <a:endParaRPr kumimoji="1" lang="en-US" altLang="ja-JP" sz="1200" dirty="0"/>
          </a:p>
          <a:p>
            <a:pPr marL="88900" defTabSz="762000" eaLnBrk="0" hangingPunct="0">
              <a:lnSpc>
                <a:spcPct val="106000"/>
              </a:lnSpc>
              <a:spcBef>
                <a:spcPts val="0"/>
              </a:spcBef>
            </a:pPr>
            <a:r>
              <a:rPr kumimoji="1" lang="en-US" altLang="ja-JP" sz="1200" dirty="0"/>
              <a:t>※</a:t>
            </a:r>
            <a:r>
              <a:rPr kumimoji="1" lang="ja-JP" altLang="en-US" sz="1200" dirty="0"/>
              <a:t>＜</a:t>
            </a:r>
            <a:r>
              <a:rPr kumimoji="1" lang="en-US" altLang="ja-JP" sz="1200" dirty="0"/>
              <a:t>P3</a:t>
            </a:r>
            <a:r>
              <a:rPr kumimoji="1" lang="ja-JP" altLang="en-US" sz="1200" dirty="0"/>
              <a:t>の上段で記載する内容を簡潔にまとめてご記載ください＞</a:t>
            </a:r>
            <a:endParaRPr kumimoji="1" lang="en-US" altLang="ja-JP" sz="1200" dirty="0"/>
          </a:p>
        </p:txBody>
      </p:sp>
      <p:sp>
        <p:nvSpPr>
          <p:cNvPr id="5" name="フッター プレースホルダー 4">
            <a:extLst>
              <a:ext uri="{FF2B5EF4-FFF2-40B4-BE49-F238E27FC236}">
                <a16:creationId xmlns:a16="http://schemas.microsoft.com/office/drawing/2014/main" id="{9D8B4571-59CB-4D23-1614-FC331E656244}"/>
              </a:ext>
            </a:extLst>
          </p:cNvPr>
          <p:cNvSpPr txBox="1">
            <a:spLocks/>
          </p:cNvSpPr>
          <p:nvPr/>
        </p:nvSpPr>
        <p:spPr bwMode="gray">
          <a:xfrm>
            <a:off x="416999" y="3474492"/>
            <a:ext cx="1152000" cy="648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提供価値</a:t>
            </a:r>
            <a:endParaRPr lang="en-GB" altLang="en-GB" dirty="0"/>
          </a:p>
        </p:txBody>
      </p:sp>
      <p:sp>
        <p:nvSpPr>
          <p:cNvPr id="6" name="正方形/長方形 5">
            <a:extLst>
              <a:ext uri="{FF2B5EF4-FFF2-40B4-BE49-F238E27FC236}">
                <a16:creationId xmlns:a16="http://schemas.microsoft.com/office/drawing/2014/main" id="{6A3B7454-4453-1EA3-EB23-1F7941D0810C}"/>
              </a:ext>
            </a:extLst>
          </p:cNvPr>
          <p:cNvSpPr/>
          <p:nvPr/>
        </p:nvSpPr>
        <p:spPr bwMode="gray">
          <a:xfrm>
            <a:off x="1613645" y="5511564"/>
            <a:ext cx="7884000" cy="76791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＜ビジネスアイデアを実現するためのプレイヤー</a:t>
            </a:r>
            <a:r>
              <a:rPr kumimoji="1" lang="en-US" altLang="ja-JP" sz="1200" dirty="0"/>
              <a:t>2※</a:t>
            </a:r>
            <a:r>
              <a:rPr kumimoji="1" lang="ja-JP" altLang="en-US" sz="1200" dirty="0"/>
              <a:t>のチーム構成・役割、および現時点での連携状況を記載してください。＞</a:t>
            </a:r>
          </a:p>
        </p:txBody>
      </p:sp>
      <p:sp>
        <p:nvSpPr>
          <p:cNvPr id="7" name="正方形/長方形 6">
            <a:extLst>
              <a:ext uri="{FF2B5EF4-FFF2-40B4-BE49-F238E27FC236}">
                <a16:creationId xmlns:a16="http://schemas.microsoft.com/office/drawing/2014/main" id="{D57BC2CA-1879-4AC1-5153-BF7B6830BDF3}"/>
              </a:ext>
            </a:extLst>
          </p:cNvPr>
          <p:cNvSpPr/>
          <p:nvPr/>
        </p:nvSpPr>
        <p:spPr bwMode="gray">
          <a:xfrm>
            <a:off x="1613645" y="4174298"/>
            <a:ext cx="7884000" cy="1296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＜上記の価値を提供するためのソリューションについてについて簡潔にご記載ください＞</a:t>
            </a:r>
            <a:endParaRPr kumimoji="1" lang="en-US" altLang="ja-JP" sz="1200" dirty="0"/>
          </a:p>
          <a:p>
            <a:pPr marL="88900" defTabSz="762000" eaLnBrk="0" hangingPunct="0">
              <a:lnSpc>
                <a:spcPct val="106000"/>
              </a:lnSpc>
              <a:spcBef>
                <a:spcPts val="0"/>
              </a:spcBef>
            </a:pPr>
            <a:r>
              <a:rPr kumimoji="1" lang="en-US" altLang="ja-JP" sz="1200" dirty="0"/>
              <a:t>※</a:t>
            </a:r>
            <a:r>
              <a:rPr kumimoji="1" lang="ja-JP" altLang="en-US" sz="1200" dirty="0"/>
              <a:t>＜</a:t>
            </a:r>
            <a:r>
              <a:rPr kumimoji="1" lang="en-US" altLang="ja-JP" sz="1200" dirty="0"/>
              <a:t>P3</a:t>
            </a:r>
            <a:r>
              <a:rPr kumimoji="1" lang="ja-JP" altLang="en-US" sz="1200" dirty="0"/>
              <a:t>の下段で記載する内容を簡潔にまとめてご記載ください＞</a:t>
            </a:r>
            <a:endParaRPr kumimoji="1" lang="en-US" altLang="ja-JP" sz="1200" dirty="0"/>
          </a:p>
        </p:txBody>
      </p:sp>
      <p:sp>
        <p:nvSpPr>
          <p:cNvPr id="8" name="フッター プレースホルダー 4">
            <a:extLst>
              <a:ext uri="{FF2B5EF4-FFF2-40B4-BE49-F238E27FC236}">
                <a16:creationId xmlns:a16="http://schemas.microsoft.com/office/drawing/2014/main" id="{85340AF4-CBDF-AF47-B2BF-1CABC3ACC87F}"/>
              </a:ext>
            </a:extLst>
          </p:cNvPr>
          <p:cNvSpPr txBox="1">
            <a:spLocks/>
          </p:cNvSpPr>
          <p:nvPr/>
        </p:nvSpPr>
        <p:spPr bwMode="gray">
          <a:xfrm>
            <a:off x="416999" y="4174298"/>
            <a:ext cx="1152000" cy="1296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ソリューション</a:t>
            </a:r>
            <a:endParaRPr lang="en-GB" altLang="en-GB" dirty="0"/>
          </a:p>
        </p:txBody>
      </p:sp>
    </p:spTree>
    <p:extLst>
      <p:ext uri="{BB962C8B-B14F-4D97-AF65-F5344CB8AC3E}">
        <p14:creationId xmlns:p14="http://schemas.microsoft.com/office/powerpoint/2010/main" val="2843833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nchor="ctr"/>
          <a:lstStyle/>
          <a:p>
            <a:r>
              <a:rPr lang="ja-JP" altLang="en-US" dirty="0"/>
              <a:t>２</a:t>
            </a:r>
            <a:r>
              <a:rPr kumimoji="1" lang="ja-JP" altLang="en-US" dirty="0"/>
              <a:t>．</a:t>
            </a:r>
            <a:r>
              <a:rPr lang="ja-JP" altLang="en-US" dirty="0"/>
              <a:t>対象とする社会課題</a:t>
            </a:r>
            <a:endParaRPr kumimoji="1" lang="ja-JP" altLang="en-US" dirty="0"/>
          </a:p>
        </p:txBody>
      </p:sp>
      <p:sp>
        <p:nvSpPr>
          <p:cNvPr id="59" name="スライド番号プレースホルダー 2">
            <a:extLst>
              <a:ext uri="{FF2B5EF4-FFF2-40B4-BE49-F238E27FC236}">
                <a16:creationId xmlns:a16="http://schemas.microsoft.com/office/drawing/2014/main" id="{DD99A4F3-0471-4A40-8D0B-E0BC71E60236}"/>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2</a:t>
            </a:fld>
            <a:endParaRPr lang="ja-JP" altLang="en-US" dirty="0"/>
          </a:p>
        </p:txBody>
      </p:sp>
      <p:grpSp>
        <p:nvGrpSpPr>
          <p:cNvPr id="25" name="グループ化 24">
            <a:extLst>
              <a:ext uri="{FF2B5EF4-FFF2-40B4-BE49-F238E27FC236}">
                <a16:creationId xmlns:a16="http://schemas.microsoft.com/office/drawing/2014/main" id="{87D0AE50-1E4A-486F-9A21-C3C80BE10403}"/>
              </a:ext>
            </a:extLst>
          </p:cNvPr>
          <p:cNvGrpSpPr/>
          <p:nvPr/>
        </p:nvGrpSpPr>
        <p:grpSpPr>
          <a:xfrm>
            <a:off x="6180824" y="203357"/>
            <a:ext cx="3312000" cy="383784"/>
            <a:chOff x="4259313" y="277738"/>
            <a:chExt cx="2760089" cy="265400"/>
          </a:xfrm>
        </p:grpSpPr>
        <p:sp>
          <p:nvSpPr>
            <p:cNvPr id="28" name="テキスト ボックス 27">
              <a:extLst>
                <a:ext uri="{FF2B5EF4-FFF2-40B4-BE49-F238E27FC236}">
                  <a16:creationId xmlns:a16="http://schemas.microsoft.com/office/drawing/2014/main" id="{5BC2388A-377B-4B4E-8BCA-CB30D3086C0F}"/>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②課題解決性</a:t>
              </a:r>
            </a:p>
          </p:txBody>
        </p:sp>
        <p:sp>
          <p:nvSpPr>
            <p:cNvPr id="29" name="テキスト ボックス 28">
              <a:extLst>
                <a:ext uri="{FF2B5EF4-FFF2-40B4-BE49-F238E27FC236}">
                  <a16:creationId xmlns:a16="http://schemas.microsoft.com/office/drawing/2014/main" id="{A34FF502-251E-485A-9D31-34B75C6DF0D1}"/>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grpSp>
        <p:nvGrpSpPr>
          <p:cNvPr id="7" name="グループ化 6">
            <a:extLst>
              <a:ext uri="{FF2B5EF4-FFF2-40B4-BE49-F238E27FC236}">
                <a16:creationId xmlns:a16="http://schemas.microsoft.com/office/drawing/2014/main" id="{B32B8788-8019-5357-BE63-C5204AADEDA6}"/>
              </a:ext>
            </a:extLst>
          </p:cNvPr>
          <p:cNvGrpSpPr/>
          <p:nvPr/>
        </p:nvGrpSpPr>
        <p:grpSpPr>
          <a:xfrm>
            <a:off x="416996" y="1691353"/>
            <a:ext cx="9073079" cy="4890879"/>
            <a:chOff x="416996" y="1914064"/>
            <a:chExt cx="9073079" cy="4383812"/>
          </a:xfrm>
        </p:grpSpPr>
        <p:sp>
          <p:nvSpPr>
            <p:cNvPr id="24" name="フッター プレースホルダー 4">
              <a:extLst>
                <a:ext uri="{FF2B5EF4-FFF2-40B4-BE49-F238E27FC236}">
                  <a16:creationId xmlns:a16="http://schemas.microsoft.com/office/drawing/2014/main" id="{1E569EF0-D493-48F1-95E6-5A03A266047A}"/>
                </a:ext>
              </a:extLst>
            </p:cNvPr>
            <p:cNvSpPr txBox="1">
              <a:spLocks/>
            </p:cNvSpPr>
            <p:nvPr/>
          </p:nvSpPr>
          <p:spPr bwMode="gray">
            <a:xfrm>
              <a:off x="416996" y="1914064"/>
              <a:ext cx="1152000" cy="4383811"/>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対象とする</a:t>
              </a:r>
              <a:br>
                <a:rPr lang="en-US" altLang="ja-JP" dirty="0"/>
              </a:br>
              <a:r>
                <a:rPr lang="ja-JP" altLang="en-US" dirty="0"/>
                <a:t>社会課題</a:t>
              </a:r>
              <a:endParaRPr lang="en-GB" altLang="en-GB" dirty="0"/>
            </a:p>
          </p:txBody>
        </p:sp>
        <p:sp>
          <p:nvSpPr>
            <p:cNvPr id="20" name="正方形/長方形 19"/>
            <p:cNvSpPr/>
            <p:nvPr/>
          </p:nvSpPr>
          <p:spPr bwMode="gray">
            <a:xfrm>
              <a:off x="2449548" y="1914064"/>
              <a:ext cx="7040524" cy="216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lang="ja-JP" altLang="en-US" sz="1200" dirty="0"/>
                <a:t>＜ビジネスアイデアの対象とする社会課題について、根拠となるデータなどを用いて、記載してください＞</a:t>
              </a:r>
              <a:endParaRPr lang="en-US" altLang="ja-JP" sz="1200" dirty="0"/>
            </a:p>
            <a:p>
              <a:pPr marL="88900" defTabSz="762000" eaLnBrk="0" hangingPunct="0">
                <a:lnSpc>
                  <a:spcPct val="106000"/>
                </a:lnSpc>
                <a:spcBef>
                  <a:spcPts val="0"/>
                </a:spcBef>
              </a:pPr>
              <a:r>
                <a:rPr lang="ja-JP" altLang="en-US" sz="1200" dirty="0"/>
                <a:t>＜多摩地域との関連（地域や企業の特徴など）も含めて具体的に記載してください＞</a:t>
              </a:r>
              <a:endParaRPr lang="en-US" altLang="ja-JP" sz="1200" dirty="0"/>
            </a:p>
            <a:p>
              <a:pPr marL="88900" defTabSz="762000" eaLnBrk="0" hangingPunct="0">
                <a:lnSpc>
                  <a:spcPct val="106000"/>
                </a:lnSpc>
                <a:spcBef>
                  <a:spcPts val="0"/>
                </a:spcBef>
              </a:pPr>
              <a:endParaRPr lang="en-US" altLang="ja-JP" sz="1200" dirty="0"/>
            </a:p>
            <a:p>
              <a:pPr marL="88900" defTabSz="762000" eaLnBrk="0" hangingPunct="0">
                <a:lnSpc>
                  <a:spcPct val="106000"/>
                </a:lnSpc>
                <a:spcBef>
                  <a:spcPts val="0"/>
                </a:spcBef>
              </a:pPr>
              <a:r>
                <a:rPr lang="en-US" altLang="ja-JP" sz="1200" dirty="0"/>
                <a:t>※</a:t>
              </a:r>
              <a:r>
                <a:rPr lang="ja-JP" altLang="en-US" sz="1200" dirty="0"/>
                <a:t>このページに収まりきらない場合は、</a:t>
              </a:r>
              <a:r>
                <a:rPr lang="en-US" altLang="ja-JP" sz="1200" dirty="0"/>
                <a:t>P5</a:t>
              </a:r>
              <a:r>
                <a:rPr lang="ja-JP" altLang="en-US" sz="1200" dirty="0"/>
                <a:t>以降に追加情報をご記載下さい</a:t>
              </a:r>
              <a:endParaRPr lang="en-US" altLang="ja-JP" sz="1200" dirty="0"/>
            </a:p>
          </p:txBody>
        </p:sp>
        <p:sp>
          <p:nvSpPr>
            <p:cNvPr id="21" name="フッター プレースホルダー 4">
              <a:extLst>
                <a:ext uri="{FF2B5EF4-FFF2-40B4-BE49-F238E27FC236}">
                  <a16:creationId xmlns:a16="http://schemas.microsoft.com/office/drawing/2014/main" id="{081363D1-2216-404F-AE93-36BB5CDD0232}"/>
                </a:ext>
              </a:extLst>
            </p:cNvPr>
            <p:cNvSpPr txBox="1">
              <a:spLocks/>
            </p:cNvSpPr>
            <p:nvPr/>
          </p:nvSpPr>
          <p:spPr bwMode="gray">
            <a:xfrm>
              <a:off x="1636293" y="1914064"/>
              <a:ext cx="745959" cy="2160000"/>
            </a:xfrm>
            <a:prstGeom prst="rect">
              <a:avLst/>
            </a:prstGeom>
            <a:solidFill>
              <a:srgbClr val="DDEFE8"/>
            </a:solidFill>
            <a:ln w="6350">
              <a:solidFill>
                <a:schemeClr val="bg2"/>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solidFill>
                    <a:schemeClr val="tx1"/>
                  </a:solidFill>
                </a:rPr>
                <a:t>課題の</a:t>
              </a:r>
              <a:br>
                <a:rPr lang="en-US" altLang="ja-JP" dirty="0">
                  <a:solidFill>
                    <a:schemeClr val="tx1"/>
                  </a:solidFill>
                </a:rPr>
              </a:br>
              <a:r>
                <a:rPr lang="ja-JP" altLang="en-US" dirty="0">
                  <a:solidFill>
                    <a:schemeClr val="tx1"/>
                  </a:solidFill>
                </a:rPr>
                <a:t>詳細</a:t>
              </a:r>
            </a:p>
          </p:txBody>
        </p:sp>
        <p:sp>
          <p:nvSpPr>
            <p:cNvPr id="23" name="テキスト ボックス 22">
              <a:extLst>
                <a:ext uri="{FF2B5EF4-FFF2-40B4-BE49-F238E27FC236}">
                  <a16:creationId xmlns:a16="http://schemas.microsoft.com/office/drawing/2014/main" id="{D99AAC23-6A9E-4A9A-AB68-E2A66E3581EA}"/>
                </a:ext>
              </a:extLst>
            </p:cNvPr>
            <p:cNvSpPr txBox="1"/>
            <p:nvPr/>
          </p:nvSpPr>
          <p:spPr>
            <a:xfrm>
              <a:off x="2449551" y="4137876"/>
              <a:ext cx="7040524" cy="2160000"/>
            </a:xfrm>
            <a:prstGeom prst="rect">
              <a:avLst/>
            </a:prstGeom>
            <a:solidFill>
              <a:schemeClr val="bg1"/>
            </a:solidFill>
            <a:ln w="6350">
              <a:solidFill>
                <a:srgbClr val="A7A8AA"/>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88900" indent="0">
                <a:buNone/>
              </a:pPr>
              <a:r>
                <a:rPr kumimoji="1" lang="ja-JP" altLang="en-US" sz="1200" dirty="0"/>
                <a:t>＜どのような対象が上記課題を抱えているかを記載してください＞（＝ビジネスアイデアの対象となる顧客）</a:t>
              </a:r>
              <a:br>
                <a:rPr kumimoji="1" lang="en-US" altLang="ja-JP" sz="1200" dirty="0"/>
              </a:br>
              <a:r>
                <a:rPr kumimoji="1" lang="ja-JP" altLang="en-US" sz="1200" dirty="0"/>
                <a:t>＜その顧客の対象の規模感についても記載してください＞</a:t>
              </a:r>
              <a:br>
                <a:rPr kumimoji="1" lang="en-US" altLang="ja-JP" sz="1200" dirty="0"/>
              </a:br>
              <a:endParaRPr kumimoji="1" lang="en-US" altLang="ja-JP" sz="1200" dirty="0"/>
            </a:p>
            <a:p>
              <a:pPr marL="88900" indent="0">
                <a:buNone/>
              </a:pPr>
              <a:r>
                <a:rPr kumimoji="1" lang="ja-JP" altLang="en-US" sz="1200" dirty="0"/>
                <a:t>＜また、上記社会課題に対し、現状どのような対策が取られているかや、</a:t>
              </a:r>
              <a:br>
                <a:rPr kumimoji="1" lang="en-US" altLang="ja-JP" sz="1200" dirty="0"/>
              </a:br>
              <a:r>
                <a:rPr kumimoji="1" lang="ja-JP" altLang="en-US" sz="1200" dirty="0"/>
                <a:t>　その対応策がその顧客にとってなぜ不十分なのかについても記載してください＞</a:t>
              </a:r>
              <a:endParaRPr kumimoji="1" lang="en-US" altLang="ja-JP" sz="1200" dirty="0"/>
            </a:p>
            <a:p>
              <a:pPr marL="88900" indent="0">
                <a:buNone/>
              </a:pPr>
              <a:endParaRPr lang="en-US" altLang="ja-JP" dirty="0"/>
            </a:p>
            <a:p>
              <a:pPr marL="0" indent="0" defTabSz="762000" eaLnBrk="0" hangingPunct="0">
                <a:lnSpc>
                  <a:spcPct val="106000"/>
                </a:lnSpc>
                <a:spcBef>
                  <a:spcPts val="0"/>
                </a:spcBef>
                <a:buNone/>
              </a:pPr>
              <a:r>
                <a:rPr lang="en-US" altLang="ja-JP" sz="1200" dirty="0"/>
                <a:t>※</a:t>
              </a:r>
              <a:r>
                <a:rPr lang="ja-JP" altLang="en-US" sz="1200" dirty="0"/>
                <a:t>このページに収まりきらない場合は、</a:t>
              </a:r>
              <a:r>
                <a:rPr lang="en-US" altLang="ja-JP" sz="1200" dirty="0"/>
                <a:t>P5</a:t>
              </a:r>
              <a:r>
                <a:rPr lang="ja-JP" altLang="en-US" sz="1200" dirty="0"/>
                <a:t>以降に追加情報をご記載下さい</a:t>
              </a:r>
              <a:endParaRPr lang="en-US" altLang="ja-JP" sz="1200" dirty="0"/>
            </a:p>
          </p:txBody>
        </p:sp>
        <p:sp>
          <p:nvSpPr>
            <p:cNvPr id="18" name="フッター プレースホルダー 4">
              <a:extLst>
                <a:ext uri="{FF2B5EF4-FFF2-40B4-BE49-F238E27FC236}">
                  <a16:creationId xmlns:a16="http://schemas.microsoft.com/office/drawing/2014/main" id="{92431FDE-0E58-4127-B170-B1CEE4CC0C4E}"/>
                </a:ext>
              </a:extLst>
            </p:cNvPr>
            <p:cNvSpPr txBox="1">
              <a:spLocks/>
            </p:cNvSpPr>
            <p:nvPr/>
          </p:nvSpPr>
          <p:spPr bwMode="gray">
            <a:xfrm>
              <a:off x="1636294" y="4137876"/>
              <a:ext cx="745959" cy="2160000"/>
            </a:xfrm>
            <a:prstGeom prst="rect">
              <a:avLst/>
            </a:prstGeom>
            <a:solidFill>
              <a:srgbClr val="DDEFE8"/>
            </a:solidFill>
            <a:ln w="6350">
              <a:solidFill>
                <a:schemeClr val="bg2"/>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solidFill>
                    <a:schemeClr val="tx1"/>
                  </a:solidFill>
                </a:rPr>
                <a:t>課題を</a:t>
              </a:r>
              <a:br>
                <a:rPr lang="en-US" altLang="ja-JP" dirty="0">
                  <a:solidFill>
                    <a:schemeClr val="tx1"/>
                  </a:solidFill>
                </a:rPr>
              </a:br>
              <a:r>
                <a:rPr lang="ja-JP" altLang="en-US" dirty="0">
                  <a:solidFill>
                    <a:schemeClr val="tx1"/>
                  </a:solidFill>
                </a:rPr>
                <a:t>抱える</a:t>
              </a:r>
              <a:br>
                <a:rPr lang="en-US" altLang="ja-JP" dirty="0">
                  <a:solidFill>
                    <a:schemeClr val="tx1"/>
                  </a:solidFill>
                </a:rPr>
              </a:br>
              <a:r>
                <a:rPr lang="ja-JP" altLang="en-US" dirty="0">
                  <a:solidFill>
                    <a:schemeClr val="tx1"/>
                  </a:solidFill>
                </a:rPr>
                <a:t>対象</a:t>
              </a:r>
            </a:p>
          </p:txBody>
        </p:sp>
      </p:grpSp>
      <p:sp>
        <p:nvSpPr>
          <p:cNvPr id="3" name="フッター プレースホルダー 4">
            <a:extLst>
              <a:ext uri="{FF2B5EF4-FFF2-40B4-BE49-F238E27FC236}">
                <a16:creationId xmlns:a16="http://schemas.microsoft.com/office/drawing/2014/main" id="{34368320-48B9-7F27-59E2-28B13685020C}"/>
              </a:ext>
            </a:extLst>
          </p:cNvPr>
          <p:cNvSpPr txBox="1">
            <a:spLocks/>
          </p:cNvSpPr>
          <p:nvPr/>
        </p:nvSpPr>
        <p:spPr bwMode="gray">
          <a:xfrm>
            <a:off x="415921" y="809825"/>
            <a:ext cx="1152000" cy="674488"/>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アイデア発案の経緯・動機</a:t>
            </a:r>
            <a:endParaRPr lang="en-GB" altLang="en-GB" dirty="0"/>
          </a:p>
        </p:txBody>
      </p:sp>
      <p:sp>
        <p:nvSpPr>
          <p:cNvPr id="4" name="正方形/長方形 3">
            <a:extLst>
              <a:ext uri="{FF2B5EF4-FFF2-40B4-BE49-F238E27FC236}">
                <a16:creationId xmlns:a16="http://schemas.microsoft.com/office/drawing/2014/main" id="{95EFCB49-BEA8-6927-E989-5BAAD2B1D292}"/>
              </a:ext>
            </a:extLst>
          </p:cNvPr>
          <p:cNvSpPr/>
          <p:nvPr/>
        </p:nvSpPr>
        <p:spPr bwMode="gray">
          <a:xfrm>
            <a:off x="1634143" y="809825"/>
            <a:ext cx="7854854" cy="674488"/>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lang="ja-JP" altLang="en-US" sz="1200" dirty="0"/>
              <a:t>＜ビジネスアイデアを発案するに至った経緯や動機を記載してください＞</a:t>
            </a:r>
            <a:endParaRPr lang="en-US" altLang="ja-JP" sz="1200" dirty="0"/>
          </a:p>
          <a:p>
            <a:pPr marL="88900" defTabSz="762000" eaLnBrk="0" hangingPunct="0">
              <a:lnSpc>
                <a:spcPct val="106000"/>
              </a:lnSpc>
              <a:spcBef>
                <a:spcPts val="0"/>
              </a:spcBef>
            </a:pPr>
            <a:r>
              <a:rPr lang="ja-JP" altLang="en-US" sz="1200" dirty="0"/>
              <a:t>＜アピールポイントもあれば記載してください＞</a:t>
            </a:r>
            <a:endParaRPr lang="en-US" altLang="ja-JP" sz="1200" dirty="0"/>
          </a:p>
        </p:txBody>
      </p:sp>
    </p:spTree>
    <p:extLst>
      <p:ext uri="{BB962C8B-B14F-4D97-AF65-F5344CB8AC3E}">
        <p14:creationId xmlns:p14="http://schemas.microsoft.com/office/powerpoint/2010/main" val="2637078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nchor="ctr"/>
          <a:lstStyle/>
          <a:p>
            <a:r>
              <a:rPr lang="ja-JP" altLang="en-US" dirty="0"/>
              <a:t>３</a:t>
            </a:r>
            <a:r>
              <a:rPr kumimoji="1" lang="ja-JP" altLang="en-US" dirty="0"/>
              <a:t>．ビジネスアイデアの提供価値・ソリューション</a:t>
            </a:r>
          </a:p>
        </p:txBody>
      </p:sp>
      <p:sp>
        <p:nvSpPr>
          <p:cNvPr id="20" name="正方形/長方形 19"/>
          <p:cNvSpPr/>
          <p:nvPr/>
        </p:nvSpPr>
        <p:spPr bwMode="gray">
          <a:xfrm>
            <a:off x="417001" y="2147299"/>
            <a:ext cx="9072000" cy="44407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＜上記提供価値を、ビジネスアイデアチームでどのように連携して提供するのか（ソリューション）について、図やイラストを用いて記載してください＞</a:t>
            </a:r>
            <a:endParaRPr kumimoji="1" lang="en-US" altLang="ja-JP" sz="1200" dirty="0"/>
          </a:p>
          <a:p>
            <a:pPr marL="88900" defTabSz="762000" eaLnBrk="0" hangingPunct="0">
              <a:lnSpc>
                <a:spcPct val="106000"/>
              </a:lnSpc>
              <a:spcBef>
                <a:spcPts val="0"/>
              </a:spcBef>
            </a:pPr>
            <a:r>
              <a:rPr kumimoji="1" lang="ja-JP" altLang="en-US" sz="1200" dirty="0"/>
              <a:t>＜ビジネスアイデアチームの各プレイヤーの役割や関わり方、対象とする顧客が明確となるように記載してください＞</a:t>
            </a:r>
            <a:endParaRPr kumimoji="1" lang="en-US" altLang="ja-JP" sz="1200" dirty="0"/>
          </a:p>
          <a:p>
            <a:pPr marL="88900" defTabSz="762000" eaLnBrk="0" hangingPunct="0">
              <a:lnSpc>
                <a:spcPct val="106000"/>
              </a:lnSpc>
              <a:spcBef>
                <a:spcPts val="0"/>
              </a:spcBef>
            </a:pPr>
            <a:r>
              <a:rPr kumimoji="1" lang="ja-JP" altLang="en-US" sz="1200" dirty="0"/>
              <a:t>＜ビジネスアイデアの新規性や独自性のポイント（競合企業との違いやセールスポイント、サービスの提供方法等）についても明示してください＞</a:t>
            </a:r>
            <a:endParaRPr kumimoji="1" lang="en-US" altLang="ja-JP" sz="1200" dirty="0"/>
          </a:p>
          <a:p>
            <a:pPr marL="88900" defTabSz="762000" eaLnBrk="0" hangingPunct="0">
              <a:lnSpc>
                <a:spcPct val="106000"/>
              </a:lnSpc>
              <a:spcBef>
                <a:spcPts val="0"/>
              </a:spcBef>
            </a:pPr>
            <a:endParaRPr kumimoji="1" lang="en-US" altLang="ja-JP" sz="1200" dirty="0"/>
          </a:p>
          <a:p>
            <a:pPr marL="88900" defTabSz="762000" eaLnBrk="0" hangingPunct="0">
              <a:lnSpc>
                <a:spcPct val="106000"/>
              </a:lnSpc>
              <a:spcBef>
                <a:spcPts val="0"/>
              </a:spcBef>
            </a:pPr>
            <a:r>
              <a:rPr lang="en-US" altLang="ja-JP" sz="1200" dirty="0"/>
              <a:t>※</a:t>
            </a:r>
            <a:r>
              <a:rPr lang="ja-JP" altLang="en-US" sz="1200" dirty="0"/>
              <a:t>このページに収まりきらない場合は、</a:t>
            </a:r>
            <a:r>
              <a:rPr lang="en-US" altLang="ja-JP" sz="1200" dirty="0"/>
              <a:t>P5</a:t>
            </a:r>
            <a:r>
              <a:rPr lang="ja-JP" altLang="en-US" sz="1200" dirty="0"/>
              <a:t>以降に追加情報をご記載下さい</a:t>
            </a:r>
            <a:endParaRPr lang="en-US" altLang="ja-JP" sz="1200" dirty="0"/>
          </a:p>
        </p:txBody>
      </p:sp>
      <p:sp>
        <p:nvSpPr>
          <p:cNvPr id="59" name="スライド番号プレースホルダー 2">
            <a:extLst>
              <a:ext uri="{FF2B5EF4-FFF2-40B4-BE49-F238E27FC236}">
                <a16:creationId xmlns:a16="http://schemas.microsoft.com/office/drawing/2014/main" id="{DD99A4F3-0471-4A40-8D0B-E0BC71E60236}"/>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3</a:t>
            </a:fld>
            <a:endParaRPr lang="ja-JP" altLang="en-US" dirty="0"/>
          </a:p>
        </p:txBody>
      </p:sp>
      <p:grpSp>
        <p:nvGrpSpPr>
          <p:cNvPr id="25" name="グループ化 24">
            <a:extLst>
              <a:ext uri="{FF2B5EF4-FFF2-40B4-BE49-F238E27FC236}">
                <a16:creationId xmlns:a16="http://schemas.microsoft.com/office/drawing/2014/main" id="{87D0AE50-1E4A-486F-9A21-C3C80BE10403}"/>
              </a:ext>
            </a:extLst>
          </p:cNvPr>
          <p:cNvGrpSpPr/>
          <p:nvPr/>
        </p:nvGrpSpPr>
        <p:grpSpPr>
          <a:xfrm>
            <a:off x="6180823" y="203357"/>
            <a:ext cx="3312000" cy="383784"/>
            <a:chOff x="4259313" y="277738"/>
            <a:chExt cx="2579880" cy="265400"/>
          </a:xfrm>
        </p:grpSpPr>
        <p:sp>
          <p:nvSpPr>
            <p:cNvPr id="28" name="テキスト ボックス 27">
              <a:extLst>
                <a:ext uri="{FF2B5EF4-FFF2-40B4-BE49-F238E27FC236}">
                  <a16:creationId xmlns:a16="http://schemas.microsoft.com/office/drawing/2014/main" id="{5BC2388A-377B-4B4E-8BCA-CB30D3086C0F}"/>
                </a:ext>
              </a:extLst>
            </p:cNvPr>
            <p:cNvSpPr txBox="1"/>
            <p:nvPr/>
          </p:nvSpPr>
          <p:spPr>
            <a:xfrm>
              <a:off x="5183702" y="277738"/>
              <a:ext cx="1655491"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③新規性・独自性</a:t>
              </a:r>
              <a:endParaRPr lang="en-US" altLang="ja-JP" sz="1400" b="1" dirty="0">
                <a:solidFill>
                  <a:schemeClr val="accent1"/>
                </a:solidFill>
              </a:endParaRPr>
            </a:p>
            <a:p>
              <a:pPr marL="0" indent="0" algn="ctr">
                <a:buNone/>
              </a:pPr>
              <a:r>
                <a:rPr lang="ja-JP" altLang="en-US" sz="1400" b="1" dirty="0">
                  <a:solidFill>
                    <a:schemeClr val="accent1"/>
                  </a:solidFill>
                </a:rPr>
                <a:t>④実現可能性</a:t>
              </a:r>
            </a:p>
          </p:txBody>
        </p:sp>
        <p:sp>
          <p:nvSpPr>
            <p:cNvPr id="29" name="テキスト ボックス 28">
              <a:extLst>
                <a:ext uri="{FF2B5EF4-FFF2-40B4-BE49-F238E27FC236}">
                  <a16:creationId xmlns:a16="http://schemas.microsoft.com/office/drawing/2014/main" id="{A34FF502-251E-485A-9D31-34B75C6DF0D1}"/>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2" name="正方形/長方形 1">
            <a:extLst>
              <a:ext uri="{FF2B5EF4-FFF2-40B4-BE49-F238E27FC236}">
                <a16:creationId xmlns:a16="http://schemas.microsoft.com/office/drawing/2014/main" id="{7AF37261-56A5-B850-C4EC-FD65F1D337FF}"/>
              </a:ext>
            </a:extLst>
          </p:cNvPr>
          <p:cNvSpPr/>
          <p:nvPr/>
        </p:nvSpPr>
        <p:spPr bwMode="gray">
          <a:xfrm>
            <a:off x="1613646" y="795598"/>
            <a:ext cx="7884000" cy="126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＜前頁の社会課題を解決するために、前頁記載の「課題を抱える対象」に対しどのような価値を提供し、その結果、その対象がどのような恩恵を受けるのかについて記載してください＞</a:t>
            </a:r>
            <a:endParaRPr kumimoji="1" lang="en-US" altLang="ja-JP" sz="1200" dirty="0"/>
          </a:p>
        </p:txBody>
      </p:sp>
      <p:sp>
        <p:nvSpPr>
          <p:cNvPr id="3" name="フッター プレースホルダー 4">
            <a:extLst>
              <a:ext uri="{FF2B5EF4-FFF2-40B4-BE49-F238E27FC236}">
                <a16:creationId xmlns:a16="http://schemas.microsoft.com/office/drawing/2014/main" id="{A0B6A6FE-B825-A66D-23A8-C1C39C8D8ADD}"/>
              </a:ext>
            </a:extLst>
          </p:cNvPr>
          <p:cNvSpPr txBox="1">
            <a:spLocks/>
          </p:cNvSpPr>
          <p:nvPr/>
        </p:nvSpPr>
        <p:spPr bwMode="gray">
          <a:xfrm>
            <a:off x="417000" y="795598"/>
            <a:ext cx="1152000" cy="12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提供価値</a:t>
            </a:r>
            <a:endParaRPr lang="en-GB" altLang="en-GB" dirty="0"/>
          </a:p>
        </p:txBody>
      </p:sp>
    </p:spTree>
    <p:extLst>
      <p:ext uri="{BB962C8B-B14F-4D97-AF65-F5344CB8AC3E}">
        <p14:creationId xmlns:p14="http://schemas.microsoft.com/office/powerpoint/2010/main" val="48196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タイトル 3">
            <a:extLst>
              <a:ext uri="{FF2B5EF4-FFF2-40B4-BE49-F238E27FC236}">
                <a16:creationId xmlns:a16="http://schemas.microsoft.com/office/drawing/2014/main" id="{88A804E3-E15C-45D0-A916-D8FC05CAACAD}"/>
              </a:ext>
            </a:extLst>
          </p:cNvPr>
          <p:cNvSpPr>
            <a:spLocks noGrp="1"/>
          </p:cNvSpPr>
          <p:nvPr>
            <p:ph type="title"/>
          </p:nvPr>
        </p:nvSpPr>
        <p:spPr>
          <a:xfrm>
            <a:off x="417000" y="180000"/>
            <a:ext cx="9072000" cy="615600"/>
          </a:xfrm>
        </p:spPr>
        <p:txBody>
          <a:bodyPr anchor="ctr"/>
          <a:lstStyle/>
          <a:p>
            <a:r>
              <a:rPr kumimoji="1" lang="ja-JP" altLang="en-US" dirty="0"/>
              <a:t>４．ビジネスアイデアの実現可能性・希望する費用支援</a:t>
            </a:r>
          </a:p>
        </p:txBody>
      </p:sp>
      <p:sp>
        <p:nvSpPr>
          <p:cNvPr id="59" name="スライド番号プレースホルダー 2">
            <a:extLst>
              <a:ext uri="{FF2B5EF4-FFF2-40B4-BE49-F238E27FC236}">
                <a16:creationId xmlns:a16="http://schemas.microsoft.com/office/drawing/2014/main" id="{DD99A4F3-0471-4A40-8D0B-E0BC71E60236}"/>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4</a:t>
            </a:fld>
            <a:endParaRPr lang="ja-JP" altLang="en-US" dirty="0"/>
          </a:p>
        </p:txBody>
      </p:sp>
      <p:grpSp>
        <p:nvGrpSpPr>
          <p:cNvPr id="25" name="グループ化 24">
            <a:extLst>
              <a:ext uri="{FF2B5EF4-FFF2-40B4-BE49-F238E27FC236}">
                <a16:creationId xmlns:a16="http://schemas.microsoft.com/office/drawing/2014/main" id="{87D0AE50-1E4A-486F-9A21-C3C80BE10403}"/>
              </a:ext>
            </a:extLst>
          </p:cNvPr>
          <p:cNvGrpSpPr/>
          <p:nvPr/>
        </p:nvGrpSpPr>
        <p:grpSpPr>
          <a:xfrm>
            <a:off x="6180824" y="203357"/>
            <a:ext cx="3312000" cy="383784"/>
            <a:chOff x="4259313" y="277738"/>
            <a:chExt cx="2760089" cy="265400"/>
          </a:xfrm>
        </p:grpSpPr>
        <p:sp>
          <p:nvSpPr>
            <p:cNvPr id="28" name="テキスト ボックス 27">
              <a:extLst>
                <a:ext uri="{FF2B5EF4-FFF2-40B4-BE49-F238E27FC236}">
                  <a16:creationId xmlns:a16="http://schemas.microsoft.com/office/drawing/2014/main" id="{5BC2388A-377B-4B4E-8BCA-CB30D3086C0F}"/>
                </a:ext>
              </a:extLst>
            </p:cNvPr>
            <p:cNvSpPr txBox="1"/>
            <p:nvPr/>
          </p:nvSpPr>
          <p:spPr>
            <a:xfrm>
              <a:off x="5183702" y="277738"/>
              <a:ext cx="1835700" cy="265400"/>
            </a:xfrm>
            <a:prstGeom prst="rect">
              <a:avLst/>
            </a:prstGeom>
            <a:solidFill>
              <a:schemeClr val="bg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accent1"/>
                  </a:solidFill>
                </a:rPr>
                <a:t>④実現可能性</a:t>
              </a:r>
            </a:p>
          </p:txBody>
        </p:sp>
        <p:sp>
          <p:nvSpPr>
            <p:cNvPr id="29" name="テキスト ボックス 28">
              <a:extLst>
                <a:ext uri="{FF2B5EF4-FFF2-40B4-BE49-F238E27FC236}">
                  <a16:creationId xmlns:a16="http://schemas.microsoft.com/office/drawing/2014/main" id="{A34FF502-251E-485A-9D31-34B75C6DF0D1}"/>
                </a:ext>
              </a:extLst>
            </p:cNvPr>
            <p:cNvSpPr txBox="1"/>
            <p:nvPr/>
          </p:nvSpPr>
          <p:spPr>
            <a:xfrm>
              <a:off x="4259313" y="277738"/>
              <a:ext cx="924389" cy="265400"/>
            </a:xfrm>
            <a:prstGeom prst="rect">
              <a:avLst/>
            </a:prstGeom>
            <a:solidFill>
              <a:schemeClr val="accent1"/>
            </a:solidFill>
            <a:ln w="6350">
              <a:solidFill>
                <a:schemeClr val="accent1"/>
              </a:solidFill>
              <a:miter lim="800000"/>
              <a:headEnd/>
              <a:tailEnd/>
            </a:ln>
          </p:spPr>
          <p:txBody>
            <a:bodyPr lIns="72000" tIns="72000" rIns="72000" bIns="72000" rtlCol="0" anchor="ctr"/>
            <a:lstStyle>
              <a:defPPr>
                <a:defRPr lang="en-US"/>
              </a:defPPr>
              <a:lvl1pPr marL="177800" indent="-88900" defTabSz="762000" eaLnBrk="0" hangingPunct="0">
                <a:lnSpc>
                  <a:spcPct val="106000"/>
                </a:lnSpc>
                <a:spcBef>
                  <a:spcPts val="0"/>
                </a:spcBef>
                <a:buFont typeface="Arial" panose="020B0604020202020204" pitchFamily="34" charset="0"/>
                <a:buChar char="•"/>
                <a:defRPr kumimoji="1" sz="1200"/>
              </a:lvl1pPr>
            </a:lstStyle>
            <a:p>
              <a:pPr marL="0" indent="0" algn="ctr">
                <a:buNone/>
              </a:pPr>
              <a:r>
                <a:rPr lang="ja-JP" altLang="en-US" sz="1400" b="1" dirty="0">
                  <a:solidFill>
                    <a:schemeClr val="bg1"/>
                  </a:solidFill>
                </a:rPr>
                <a:t>審査の観点</a:t>
              </a:r>
            </a:p>
          </p:txBody>
        </p:sp>
      </p:grpSp>
      <p:sp>
        <p:nvSpPr>
          <p:cNvPr id="32" name="正方形/長方形 31">
            <a:extLst>
              <a:ext uri="{FF2B5EF4-FFF2-40B4-BE49-F238E27FC236}">
                <a16:creationId xmlns:a16="http://schemas.microsoft.com/office/drawing/2014/main" id="{5FDCD248-267C-4F93-A42B-C5DA7E180ED3}"/>
              </a:ext>
            </a:extLst>
          </p:cNvPr>
          <p:cNvSpPr/>
          <p:nvPr/>
        </p:nvSpPr>
        <p:spPr bwMode="gray">
          <a:xfrm>
            <a:off x="1646564" y="810520"/>
            <a:ext cx="7842435" cy="216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＜ビジネスアイデア実現に向けた検証フェーズ（</a:t>
            </a:r>
            <a:r>
              <a:rPr kumimoji="1" lang="en-US" altLang="ja-JP" sz="1200" dirty="0"/>
              <a:t>P6</a:t>
            </a:r>
            <a:r>
              <a:rPr kumimoji="1" lang="ja-JP" altLang="en-US" sz="1200" dirty="0"/>
              <a:t>参照）に進むにあたり、</a:t>
            </a:r>
            <a:br>
              <a:rPr kumimoji="1" lang="en-US" altLang="ja-JP" sz="1200" dirty="0"/>
            </a:br>
            <a:r>
              <a:rPr kumimoji="1" lang="ja-JP" altLang="en-US" sz="1200" dirty="0"/>
              <a:t>技術上の課題がある（＝研究開発タスクが残っている）場合は、下記のポイントを記載してください＞</a:t>
            </a:r>
            <a:endParaRPr kumimoji="1" lang="en-US" altLang="ja-JP" sz="1200" dirty="0"/>
          </a:p>
          <a:p>
            <a:pPr marL="88900" defTabSz="762000" eaLnBrk="0" hangingPunct="0">
              <a:lnSpc>
                <a:spcPct val="106000"/>
              </a:lnSpc>
              <a:spcBef>
                <a:spcPts val="0"/>
              </a:spcBef>
            </a:pPr>
            <a:r>
              <a:rPr kumimoji="1" lang="ja-JP" altLang="en-US" sz="1200" dirty="0"/>
              <a:t>　・＜検証フェーズに進むためにクリアすべき研究開発上のタスクや課題＞</a:t>
            </a:r>
            <a:endParaRPr kumimoji="1" lang="en-US" altLang="ja-JP" sz="1200" dirty="0"/>
          </a:p>
          <a:p>
            <a:pPr marL="88900" defTabSz="762000" eaLnBrk="0" hangingPunct="0">
              <a:lnSpc>
                <a:spcPct val="106000"/>
              </a:lnSpc>
              <a:spcBef>
                <a:spcPts val="0"/>
              </a:spcBef>
            </a:pPr>
            <a:r>
              <a:rPr kumimoji="1" lang="ja-JP" altLang="en-US" sz="1200" dirty="0"/>
              <a:t>　・＜そのタスクや課題の対応方針および対応完了見込み時期＞</a:t>
            </a:r>
            <a:endParaRPr kumimoji="1" lang="en-US" altLang="ja-JP" sz="1200" dirty="0"/>
          </a:p>
          <a:p>
            <a:pPr marL="88900" defTabSz="762000" eaLnBrk="0" hangingPunct="0">
              <a:lnSpc>
                <a:spcPct val="106000"/>
              </a:lnSpc>
              <a:spcBef>
                <a:spcPts val="0"/>
              </a:spcBef>
            </a:pPr>
            <a:endParaRPr kumimoji="1" lang="en-US" altLang="ja-JP" sz="1200" dirty="0"/>
          </a:p>
          <a:p>
            <a:pPr marL="88900" defTabSz="762000" eaLnBrk="0" hangingPunct="0">
              <a:lnSpc>
                <a:spcPct val="106000"/>
              </a:lnSpc>
              <a:spcBef>
                <a:spcPts val="0"/>
              </a:spcBef>
            </a:pPr>
            <a:r>
              <a:rPr kumimoji="1" lang="en-US" altLang="ja-JP" sz="1200" dirty="0"/>
              <a:t>※</a:t>
            </a:r>
            <a:r>
              <a:rPr kumimoji="1" lang="ja-JP" altLang="en-US" sz="1200" dirty="0"/>
              <a:t>ビジネスアイデア実現に向けた検証フェーズに進むにあたっての、技術上の課題がない（＝研究開発が完了している）場合は、その旨を記載してください。</a:t>
            </a:r>
            <a:endParaRPr kumimoji="1" lang="en-US" altLang="ja-JP" sz="1200" dirty="0"/>
          </a:p>
        </p:txBody>
      </p:sp>
      <p:sp>
        <p:nvSpPr>
          <p:cNvPr id="31" name="正方形/長方形 30">
            <a:extLst>
              <a:ext uri="{FF2B5EF4-FFF2-40B4-BE49-F238E27FC236}">
                <a16:creationId xmlns:a16="http://schemas.microsoft.com/office/drawing/2014/main" id="{530C2352-8DDA-4B3C-B531-203B0E8AED9F}"/>
              </a:ext>
            </a:extLst>
          </p:cNvPr>
          <p:cNvSpPr/>
          <p:nvPr/>
        </p:nvSpPr>
        <p:spPr bwMode="gray">
          <a:xfrm>
            <a:off x="1646565" y="3048918"/>
            <a:ext cx="7842434" cy="216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＜ビジネスアイデアを社会実装する際に考慮すべき法規制の有無について、把握している範囲で記載してください＞</a:t>
            </a:r>
            <a:endParaRPr kumimoji="1" lang="en-US" altLang="ja-JP" sz="1200" dirty="0"/>
          </a:p>
          <a:p>
            <a:pPr marL="88900" defTabSz="762000" eaLnBrk="0" hangingPunct="0">
              <a:lnSpc>
                <a:spcPct val="106000"/>
              </a:lnSpc>
              <a:spcBef>
                <a:spcPts val="0"/>
              </a:spcBef>
            </a:pPr>
            <a:r>
              <a:rPr kumimoji="1" lang="ja-JP" altLang="en-US" sz="1200" dirty="0"/>
              <a:t>＜考慮すべき法規制がある場合は、その対応方針記載してください。（仮説で構いません）＞</a:t>
            </a:r>
            <a:endParaRPr kumimoji="1" lang="en-US" altLang="ja-JP" sz="1200" dirty="0"/>
          </a:p>
        </p:txBody>
      </p:sp>
      <p:sp>
        <p:nvSpPr>
          <p:cNvPr id="40" name="フッター プレースホルダー 4">
            <a:extLst>
              <a:ext uri="{FF2B5EF4-FFF2-40B4-BE49-F238E27FC236}">
                <a16:creationId xmlns:a16="http://schemas.microsoft.com/office/drawing/2014/main" id="{C07CDAE7-7187-447D-80E4-07EFE93B2F3F}"/>
              </a:ext>
            </a:extLst>
          </p:cNvPr>
          <p:cNvSpPr txBox="1">
            <a:spLocks/>
          </p:cNvSpPr>
          <p:nvPr/>
        </p:nvSpPr>
        <p:spPr bwMode="gray">
          <a:xfrm>
            <a:off x="415925" y="3048918"/>
            <a:ext cx="1152000" cy="21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法規制上の</a:t>
            </a:r>
            <a:br>
              <a:rPr lang="en-US" altLang="ja-JP" dirty="0"/>
            </a:br>
            <a:r>
              <a:rPr lang="ja-JP" altLang="en-US" dirty="0"/>
              <a:t>制約</a:t>
            </a:r>
            <a:endParaRPr lang="en-GB" altLang="en-GB" dirty="0"/>
          </a:p>
        </p:txBody>
      </p:sp>
      <p:sp>
        <p:nvSpPr>
          <p:cNvPr id="41" name="フッター プレースホルダー 4">
            <a:extLst>
              <a:ext uri="{FF2B5EF4-FFF2-40B4-BE49-F238E27FC236}">
                <a16:creationId xmlns:a16="http://schemas.microsoft.com/office/drawing/2014/main" id="{9F0A78BC-AEEA-454D-9CD5-D095F3B4DBD9}"/>
              </a:ext>
            </a:extLst>
          </p:cNvPr>
          <p:cNvSpPr txBox="1">
            <a:spLocks/>
          </p:cNvSpPr>
          <p:nvPr/>
        </p:nvSpPr>
        <p:spPr bwMode="gray">
          <a:xfrm>
            <a:off x="415926" y="810520"/>
            <a:ext cx="1152000" cy="216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技術上の</a:t>
            </a:r>
            <a:br>
              <a:rPr lang="en-US" altLang="ja-JP" dirty="0"/>
            </a:br>
            <a:r>
              <a:rPr lang="ja-JP" altLang="en-US" dirty="0"/>
              <a:t>課題</a:t>
            </a:r>
            <a:endParaRPr lang="en-GB" altLang="en-GB" dirty="0"/>
          </a:p>
        </p:txBody>
      </p:sp>
      <p:sp>
        <p:nvSpPr>
          <p:cNvPr id="2" name="正方形/長方形 1">
            <a:extLst>
              <a:ext uri="{FF2B5EF4-FFF2-40B4-BE49-F238E27FC236}">
                <a16:creationId xmlns:a16="http://schemas.microsoft.com/office/drawing/2014/main" id="{A19C9536-6EF1-F860-02CF-2408F4E7B97F}"/>
              </a:ext>
            </a:extLst>
          </p:cNvPr>
          <p:cNvSpPr/>
          <p:nvPr/>
        </p:nvSpPr>
        <p:spPr bwMode="gray">
          <a:xfrm>
            <a:off x="1646564" y="5501175"/>
            <a:ext cx="7851082" cy="1080000"/>
          </a:xfrm>
          <a:prstGeom prst="rect">
            <a:avLst/>
          </a:prstGeom>
          <a:solidFill>
            <a:schemeClr val="bg1"/>
          </a:solidFill>
          <a:ln w="6350">
            <a:solidFill>
              <a:srgbClr val="A7A8AA"/>
            </a:solidFill>
            <a:miter lim="800000"/>
            <a:headEnd/>
            <a:tailEnd/>
          </a:ln>
        </p:spPr>
        <p:txBody>
          <a:bodyPr lIns="72000" tIns="72000" rIns="72000" bIns="72000" rtlCol="0" anchor="ctr"/>
          <a:lstStyle/>
          <a:p>
            <a:pPr marL="88900" defTabSz="762000" eaLnBrk="0" hangingPunct="0">
              <a:lnSpc>
                <a:spcPct val="106000"/>
              </a:lnSpc>
              <a:spcBef>
                <a:spcPts val="0"/>
              </a:spcBef>
            </a:pPr>
            <a:r>
              <a:rPr kumimoji="1" lang="ja-JP" altLang="en-US" sz="1200" dirty="0"/>
              <a:t>＜費用支援を希望する事業内容と費用を簡単に記入してください＞</a:t>
            </a:r>
            <a:br>
              <a:rPr kumimoji="1" lang="en-US" altLang="ja-JP" sz="1200" dirty="0"/>
            </a:br>
            <a:r>
              <a:rPr kumimoji="1" lang="en-US" altLang="ja-JP" sz="1200" dirty="0"/>
              <a:t>※</a:t>
            </a:r>
            <a:r>
              <a:rPr kumimoji="1" lang="ja-JP" altLang="en-US" sz="1200" dirty="0"/>
              <a:t>様式</a:t>
            </a:r>
            <a:r>
              <a:rPr kumimoji="1" lang="en-US" altLang="ja-JP" sz="1200" dirty="0"/>
              <a:t>3</a:t>
            </a:r>
            <a:r>
              <a:rPr kumimoji="1" lang="ja-JP" altLang="en-US" sz="1200" dirty="0"/>
              <a:t>で申請する内容を簡潔にまとめてご記載ください</a:t>
            </a:r>
          </a:p>
        </p:txBody>
      </p:sp>
      <p:sp>
        <p:nvSpPr>
          <p:cNvPr id="3" name="フッター プレースホルダー 4">
            <a:extLst>
              <a:ext uri="{FF2B5EF4-FFF2-40B4-BE49-F238E27FC236}">
                <a16:creationId xmlns:a16="http://schemas.microsoft.com/office/drawing/2014/main" id="{37E8C91E-5D7F-5A96-5691-20683A59D4C7}"/>
              </a:ext>
            </a:extLst>
          </p:cNvPr>
          <p:cNvSpPr txBox="1">
            <a:spLocks/>
          </p:cNvSpPr>
          <p:nvPr/>
        </p:nvSpPr>
        <p:spPr bwMode="gray">
          <a:xfrm>
            <a:off x="417000" y="5501175"/>
            <a:ext cx="1152000" cy="1080000"/>
          </a:xfrm>
          <a:prstGeom prst="rect">
            <a:avLst/>
          </a:prstGeom>
          <a:solidFill>
            <a:schemeClr val="accent5"/>
          </a:solidFill>
          <a:ln w="6350">
            <a:solidFill>
              <a:schemeClr val="accent5"/>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defPPr>
              <a:defRPr lang="en-US"/>
            </a:defPPr>
            <a:lvl1pPr algn="ctr" defTabSz="762000" eaLnBrk="0" hangingPunct="0">
              <a:lnSpc>
                <a:spcPct val="106000"/>
              </a:lnSpc>
              <a:spcBef>
                <a:spcPts val="600"/>
              </a:spcBef>
              <a:defRPr kumimoji="1" sz="1200" b="1">
                <a:solidFill>
                  <a:schemeClr val="bg1"/>
                </a:solidFill>
              </a:defRPr>
            </a:lvl1pPr>
          </a:lstStyle>
          <a:p>
            <a:r>
              <a:rPr lang="ja-JP" altLang="en-US" dirty="0"/>
              <a:t>希望する</a:t>
            </a:r>
            <a:br>
              <a:rPr lang="en-US" altLang="ja-JP" dirty="0"/>
            </a:br>
            <a:r>
              <a:rPr lang="ja-JP" altLang="en-US" dirty="0"/>
              <a:t>費用支援項目</a:t>
            </a:r>
            <a:endParaRPr lang="en-GB" altLang="en-GB" dirty="0"/>
          </a:p>
        </p:txBody>
      </p:sp>
    </p:spTree>
    <p:extLst>
      <p:ext uri="{BB962C8B-B14F-4D97-AF65-F5344CB8AC3E}">
        <p14:creationId xmlns:p14="http://schemas.microsoft.com/office/powerpoint/2010/main" val="2426911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正方形/長方形 30">
            <a:extLst>
              <a:ext uri="{FF2B5EF4-FFF2-40B4-BE49-F238E27FC236}">
                <a16:creationId xmlns:a16="http://schemas.microsoft.com/office/drawing/2014/main" id="{6AC8B775-13FE-4543-A3E0-213E6A51604F}"/>
              </a:ext>
            </a:extLst>
          </p:cNvPr>
          <p:cNvSpPr/>
          <p:nvPr/>
        </p:nvSpPr>
        <p:spPr bwMode="gray">
          <a:xfrm>
            <a:off x="415924" y="1015999"/>
            <a:ext cx="9074151" cy="5567997"/>
          </a:xfrm>
          <a:prstGeom prst="rect">
            <a:avLst/>
          </a:prstGeom>
          <a:solidFill>
            <a:schemeClr val="bg1"/>
          </a:solidFill>
          <a:ln w="6350">
            <a:solidFill>
              <a:srgbClr val="A7A8AA"/>
            </a:solidFill>
            <a:miter lim="800000"/>
            <a:headEnd/>
            <a:tailEnd/>
          </a:ln>
        </p:spPr>
        <p:txBody>
          <a:bodyPr lIns="72000" tIns="72000" rIns="72000" bIns="72000" rtlCol="0" anchor="ctr"/>
          <a:lstStyle/>
          <a:p>
            <a:pPr marL="177800" indent="-88900" defTabSz="762000" eaLnBrk="0" hangingPunct="0">
              <a:lnSpc>
                <a:spcPct val="106000"/>
              </a:lnSpc>
              <a:spcBef>
                <a:spcPts val="0"/>
              </a:spcBef>
              <a:buFont typeface="Arial" panose="020B0604020202020204" pitchFamily="34" charset="0"/>
              <a:buChar char="•"/>
            </a:pPr>
            <a:endParaRPr kumimoji="1" lang="ja-JP" altLang="en-US" sz="1200" dirty="0"/>
          </a:p>
        </p:txBody>
      </p:sp>
      <p:sp>
        <p:nvSpPr>
          <p:cNvPr id="48" name="タイトル 3">
            <a:extLst>
              <a:ext uri="{FF2B5EF4-FFF2-40B4-BE49-F238E27FC236}">
                <a16:creationId xmlns:a16="http://schemas.microsoft.com/office/drawing/2014/main" id="{4E37DA3E-A2AA-4874-8C5A-D2516A77844B}"/>
              </a:ext>
            </a:extLst>
          </p:cNvPr>
          <p:cNvSpPr>
            <a:spLocks noGrp="1"/>
          </p:cNvSpPr>
          <p:nvPr>
            <p:ph type="title"/>
          </p:nvPr>
        </p:nvSpPr>
        <p:spPr>
          <a:xfrm>
            <a:off x="417000" y="180000"/>
            <a:ext cx="9072000" cy="615600"/>
          </a:xfrm>
        </p:spPr>
        <p:txBody>
          <a:bodyPr anchor="ctr"/>
          <a:lstStyle/>
          <a:p>
            <a:r>
              <a:rPr lang="ja-JP" altLang="en-US" dirty="0"/>
              <a:t>５．その他（参考資料）</a:t>
            </a:r>
            <a:endParaRPr kumimoji="1" lang="ja-JP" altLang="en-US" dirty="0"/>
          </a:p>
        </p:txBody>
      </p:sp>
      <p:sp>
        <p:nvSpPr>
          <p:cNvPr id="6" name="スライド番号プレースホルダー 2">
            <a:extLst>
              <a:ext uri="{FF2B5EF4-FFF2-40B4-BE49-F238E27FC236}">
                <a16:creationId xmlns:a16="http://schemas.microsoft.com/office/drawing/2014/main" id="{0EEBBA94-BC14-4D40-9AD2-42F0C2C15070}"/>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5</a:t>
            </a:fld>
            <a:endParaRPr lang="ja-JP" altLang="en-US" dirty="0"/>
          </a:p>
        </p:txBody>
      </p:sp>
      <p:sp>
        <p:nvSpPr>
          <p:cNvPr id="15" name="四角形: 角を丸くする 14">
            <a:extLst>
              <a:ext uri="{FF2B5EF4-FFF2-40B4-BE49-F238E27FC236}">
                <a16:creationId xmlns:a16="http://schemas.microsoft.com/office/drawing/2014/main" id="{636D3896-67CA-4A5A-98BC-D19765B38D12}"/>
              </a:ext>
            </a:extLst>
          </p:cNvPr>
          <p:cNvSpPr/>
          <p:nvPr/>
        </p:nvSpPr>
        <p:spPr bwMode="gray">
          <a:xfrm>
            <a:off x="1045232" y="3122683"/>
            <a:ext cx="7831412" cy="814616"/>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b="0" i="0" u="sng" strike="noStrike" kern="1200" cap="none" spc="0" normalizeH="0" baseline="0" noProof="0" dirty="0">
                <a:ln>
                  <a:noFill/>
                </a:ln>
                <a:solidFill>
                  <a:srgbClr val="97999B"/>
                </a:solidFill>
                <a:effectLst/>
                <a:uLnTx/>
                <a:uFillTx/>
                <a:latin typeface="+mn-lt"/>
                <a:ea typeface="+mn-ea"/>
                <a:cs typeface="+mn-cs"/>
              </a:rPr>
              <a:t>前ページまでに記載した内容</a:t>
            </a:r>
            <a:r>
              <a:rPr kumimoji="1" lang="ja-JP" altLang="en-US" sz="1400" b="0" i="0" u="none" strike="noStrike" kern="1200" cap="none" spc="0" normalizeH="0" baseline="0" noProof="0" dirty="0">
                <a:ln>
                  <a:noFill/>
                </a:ln>
                <a:solidFill>
                  <a:srgbClr val="97999B"/>
                </a:solidFill>
                <a:effectLst/>
                <a:uLnTx/>
                <a:uFillTx/>
                <a:latin typeface="+mn-lt"/>
                <a:ea typeface="+mn-ea"/>
                <a:cs typeface="+mn-cs"/>
              </a:rPr>
              <a:t>を補足するデータ、図表等があれば記載してください。</a:t>
            </a:r>
            <a:br>
              <a:rPr kumimoji="1" lang="en-US" altLang="ja-JP" sz="1400" dirty="0">
                <a:solidFill>
                  <a:srgbClr val="97999B"/>
                </a:solidFill>
                <a:latin typeface="+mn-lt"/>
                <a:cs typeface="+mn-cs"/>
              </a:rPr>
            </a:br>
            <a:r>
              <a:rPr kumimoji="1" lang="ja-JP" altLang="en-US" sz="1400" b="0" i="0" u="none" strike="noStrike" kern="1200" cap="none" spc="0" normalizeH="0" baseline="0" noProof="0" dirty="0">
                <a:ln>
                  <a:noFill/>
                </a:ln>
                <a:solidFill>
                  <a:srgbClr val="97999B"/>
                </a:solidFill>
                <a:effectLst/>
                <a:uLnTx/>
                <a:uFillTx/>
                <a:latin typeface="+mn-lt"/>
                <a:ea typeface="+mn-ea"/>
                <a:cs typeface="+mn-cs"/>
              </a:rPr>
              <a:t>（社会課題を裏付けるデータ、技術上のオリジナリティ等）</a:t>
            </a:r>
            <a:endParaRPr kumimoji="1" lang="en-US" altLang="ja-JP" sz="1400" b="0" i="0" u="none" strike="noStrike" kern="1200" cap="none" spc="0" normalizeH="0" baseline="0" noProof="0" dirty="0">
              <a:ln>
                <a:noFill/>
              </a:ln>
              <a:solidFill>
                <a:srgbClr val="97999B"/>
              </a:solidFill>
              <a:effectLst/>
              <a:uLnTx/>
              <a:uFillTx/>
              <a:latin typeface="+mn-lt"/>
              <a:ea typeface="+mn-ea"/>
              <a:cs typeface="+mn-cs"/>
            </a:endParaRPr>
          </a:p>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dirty="0">
                <a:solidFill>
                  <a:srgbClr val="97999B"/>
                </a:solidFill>
                <a:latin typeface="+mn-lt"/>
                <a:cs typeface="+mn-cs"/>
              </a:rPr>
              <a:t>最大</a:t>
            </a:r>
            <a:r>
              <a:rPr kumimoji="1" lang="en-US" altLang="ja-JP" sz="1400" dirty="0">
                <a:solidFill>
                  <a:srgbClr val="97999B"/>
                </a:solidFill>
                <a:latin typeface="+mn-lt"/>
                <a:cs typeface="+mn-cs"/>
              </a:rPr>
              <a:t>3</a:t>
            </a:r>
            <a:r>
              <a:rPr kumimoji="1" lang="ja-JP" altLang="en-US" sz="1400" dirty="0">
                <a:solidFill>
                  <a:srgbClr val="97999B"/>
                </a:solidFill>
                <a:latin typeface="+mn-lt"/>
                <a:cs typeface="+mn-cs"/>
              </a:rPr>
              <a:t>枚まで掲載可能です。</a:t>
            </a:r>
            <a:endParaRPr kumimoji="1" lang="ja-JP" altLang="en-US" sz="1400" b="0" i="0" u="none" strike="noStrike" kern="1200" cap="none" spc="0" normalizeH="0" baseline="0" noProof="0" dirty="0">
              <a:ln>
                <a:noFill/>
              </a:ln>
              <a:solidFill>
                <a:srgbClr val="97999B"/>
              </a:solidFill>
              <a:effectLst/>
              <a:uLnTx/>
              <a:uFillTx/>
              <a:latin typeface="+mn-lt"/>
              <a:ea typeface="+mn-ea"/>
              <a:cs typeface="+mn-cs"/>
            </a:endParaRPr>
          </a:p>
        </p:txBody>
      </p:sp>
      <p:sp>
        <p:nvSpPr>
          <p:cNvPr id="7" name="正方形/長方形 6">
            <a:extLst>
              <a:ext uri="{FF2B5EF4-FFF2-40B4-BE49-F238E27FC236}">
                <a16:creationId xmlns:a16="http://schemas.microsoft.com/office/drawing/2014/main" id="{7E94359D-FCE6-44EB-9C19-CA7179CC5E44}"/>
              </a:ext>
            </a:extLst>
          </p:cNvPr>
          <p:cNvSpPr/>
          <p:nvPr/>
        </p:nvSpPr>
        <p:spPr bwMode="gray">
          <a:xfrm>
            <a:off x="537237" y="1113394"/>
            <a:ext cx="560438" cy="263013"/>
          </a:xfrm>
          <a:prstGeom prst="rect">
            <a:avLst/>
          </a:prstGeom>
          <a:solidFill>
            <a:srgbClr val="DDEFE8"/>
          </a:solidFill>
          <a:ln w="19050" algn="ctr">
            <a:solidFill>
              <a:srgbClr val="DA291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任意</a:t>
            </a:r>
          </a:p>
        </p:txBody>
      </p:sp>
    </p:spTree>
    <p:extLst>
      <p:ext uri="{BB962C8B-B14F-4D97-AF65-F5344CB8AC3E}">
        <p14:creationId xmlns:p14="http://schemas.microsoft.com/office/powerpoint/2010/main" val="2311429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CBD2BEB-69B8-4E80-8A09-101F69A18C86}"/>
              </a:ext>
            </a:extLst>
          </p:cNvPr>
          <p:cNvSpPr>
            <a:spLocks noGrp="1"/>
          </p:cNvSpPr>
          <p:nvPr>
            <p:ph type="title"/>
          </p:nvPr>
        </p:nvSpPr>
        <p:spPr/>
        <p:txBody>
          <a:bodyPr anchor="ctr"/>
          <a:lstStyle/>
          <a:p>
            <a:r>
              <a:rPr kumimoji="1" lang="ja-JP" altLang="en-US" dirty="0"/>
              <a:t>参考）一般的な製品・サービス開発フェーズと実施内容</a:t>
            </a:r>
          </a:p>
        </p:txBody>
      </p:sp>
      <p:sp>
        <p:nvSpPr>
          <p:cNvPr id="5" name="矢印: 五方向 4">
            <a:extLst>
              <a:ext uri="{FF2B5EF4-FFF2-40B4-BE49-F238E27FC236}">
                <a16:creationId xmlns:a16="http://schemas.microsoft.com/office/drawing/2014/main" id="{7356ACDE-6B91-443E-9618-1D18B97C8224}"/>
              </a:ext>
            </a:extLst>
          </p:cNvPr>
          <p:cNvSpPr/>
          <p:nvPr/>
        </p:nvSpPr>
        <p:spPr bwMode="gray">
          <a:xfrm>
            <a:off x="1280160" y="2054160"/>
            <a:ext cx="1224000" cy="1007120"/>
          </a:xfrm>
          <a:prstGeom prst="homePlate">
            <a:avLst>
              <a:gd name="adj" fmla="val 13124"/>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基礎</a:t>
            </a:r>
            <a:endParaRPr kumimoji="1" lang="en-US" altLang="ja-JP" sz="1200" b="1" i="0" u="none" strike="noStrike" kern="1200" cap="none" spc="0" normalizeH="0" baseline="0" noProof="0" dirty="0">
              <a:ln>
                <a:noFill/>
              </a:ln>
              <a:solidFill>
                <a:schemeClr val="bg1"/>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研究</a:t>
            </a:r>
          </a:p>
        </p:txBody>
      </p:sp>
      <p:sp>
        <p:nvSpPr>
          <p:cNvPr id="6" name="矢印: 五方向 5">
            <a:extLst>
              <a:ext uri="{FF2B5EF4-FFF2-40B4-BE49-F238E27FC236}">
                <a16:creationId xmlns:a16="http://schemas.microsoft.com/office/drawing/2014/main" id="{96190B26-1C32-4972-92B8-3DC1D51E25EB}"/>
              </a:ext>
            </a:extLst>
          </p:cNvPr>
          <p:cNvSpPr/>
          <p:nvPr/>
        </p:nvSpPr>
        <p:spPr bwMode="gray">
          <a:xfrm>
            <a:off x="2580640" y="2054160"/>
            <a:ext cx="1464705" cy="468000"/>
          </a:xfrm>
          <a:prstGeom prst="homePlate">
            <a:avLst>
              <a:gd name="adj" fmla="val 19177"/>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構想・企画</a:t>
            </a:r>
          </a:p>
        </p:txBody>
      </p:sp>
      <p:sp>
        <p:nvSpPr>
          <p:cNvPr id="7" name="矢印: 五方向 6">
            <a:extLst>
              <a:ext uri="{FF2B5EF4-FFF2-40B4-BE49-F238E27FC236}">
                <a16:creationId xmlns:a16="http://schemas.microsoft.com/office/drawing/2014/main" id="{0DA97003-6DD8-4654-A117-5E355A44559D}"/>
              </a:ext>
            </a:extLst>
          </p:cNvPr>
          <p:cNvSpPr/>
          <p:nvPr/>
        </p:nvSpPr>
        <p:spPr bwMode="gray">
          <a:xfrm>
            <a:off x="2579288" y="2578384"/>
            <a:ext cx="1466057" cy="468000"/>
          </a:xfrm>
          <a:prstGeom prst="homePlate">
            <a:avLst>
              <a:gd name="adj" fmla="val 19177"/>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応用研究</a:t>
            </a:r>
            <a:r>
              <a:rPr kumimoji="1" lang="ja-JP" altLang="en-US" sz="1200" b="1" dirty="0">
                <a:solidFill>
                  <a:schemeClr val="bg1"/>
                </a:solidFill>
                <a:latin typeface="+mn-lt"/>
                <a:cs typeface="+mn-cs"/>
              </a:rPr>
              <a:t>・</a:t>
            </a:r>
            <a:r>
              <a:rPr kumimoji="1" lang="ja-JP" altLang="en-US" sz="1200" b="1" i="0" u="none" strike="noStrike" kern="1200" cap="none" spc="0" normalizeH="0" baseline="0" noProof="0" dirty="0">
                <a:ln>
                  <a:noFill/>
                </a:ln>
                <a:solidFill>
                  <a:schemeClr val="bg1"/>
                </a:solidFill>
                <a:effectLst/>
                <a:uLnTx/>
                <a:uFillTx/>
                <a:latin typeface="+mn-lt"/>
                <a:ea typeface="+mn-ea"/>
                <a:cs typeface="+mn-cs"/>
              </a:rPr>
              <a:t>開発</a:t>
            </a:r>
          </a:p>
        </p:txBody>
      </p:sp>
      <p:sp>
        <p:nvSpPr>
          <p:cNvPr id="8" name="矢印: 五方向 7">
            <a:extLst>
              <a:ext uri="{FF2B5EF4-FFF2-40B4-BE49-F238E27FC236}">
                <a16:creationId xmlns:a16="http://schemas.microsoft.com/office/drawing/2014/main" id="{8FE1CD06-B817-4277-9B49-4658A7E7D36F}"/>
              </a:ext>
            </a:extLst>
          </p:cNvPr>
          <p:cNvSpPr/>
          <p:nvPr/>
        </p:nvSpPr>
        <p:spPr bwMode="gray">
          <a:xfrm>
            <a:off x="4151840" y="2054160"/>
            <a:ext cx="4179726" cy="363920"/>
          </a:xfrm>
          <a:prstGeom prst="homePlate">
            <a:avLst>
              <a:gd name="adj" fmla="val 19177"/>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検証</a:t>
            </a:r>
          </a:p>
        </p:txBody>
      </p:sp>
      <p:sp>
        <p:nvSpPr>
          <p:cNvPr id="9" name="矢印: 五方向 8">
            <a:extLst>
              <a:ext uri="{FF2B5EF4-FFF2-40B4-BE49-F238E27FC236}">
                <a16:creationId xmlns:a16="http://schemas.microsoft.com/office/drawing/2014/main" id="{D4207284-9839-4DF6-9CB9-BBA5908E2757}"/>
              </a:ext>
            </a:extLst>
          </p:cNvPr>
          <p:cNvSpPr/>
          <p:nvPr/>
        </p:nvSpPr>
        <p:spPr bwMode="gray">
          <a:xfrm>
            <a:off x="8378402" y="2054160"/>
            <a:ext cx="1192318" cy="1007120"/>
          </a:xfrm>
          <a:prstGeom prst="homePlate">
            <a:avLst>
              <a:gd name="adj" fmla="val 9089"/>
            </a:avLst>
          </a:prstGeom>
          <a:solidFill>
            <a:schemeClr val="accent5"/>
          </a:solidFill>
          <a:ln w="12700" algn="ctr">
            <a:solidFill>
              <a:schemeClr val="accent5"/>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schemeClr val="bg1"/>
                </a:solidFill>
                <a:effectLst/>
                <a:uLnTx/>
                <a:uFillTx/>
                <a:latin typeface="+mn-lt"/>
                <a:ea typeface="+mn-ea"/>
                <a:cs typeface="+mn-cs"/>
              </a:rPr>
              <a:t>社会実装</a:t>
            </a:r>
          </a:p>
        </p:txBody>
      </p:sp>
      <p:sp>
        <p:nvSpPr>
          <p:cNvPr id="10" name="矢印: 五方向 9">
            <a:extLst>
              <a:ext uri="{FF2B5EF4-FFF2-40B4-BE49-F238E27FC236}">
                <a16:creationId xmlns:a16="http://schemas.microsoft.com/office/drawing/2014/main" id="{EC87163F-7B64-4DDB-8CCD-129A6C53215E}"/>
              </a:ext>
            </a:extLst>
          </p:cNvPr>
          <p:cNvSpPr/>
          <p:nvPr/>
        </p:nvSpPr>
        <p:spPr bwMode="gray">
          <a:xfrm>
            <a:off x="4151840" y="2522160"/>
            <a:ext cx="933712"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デモ機による</a:t>
            </a:r>
            <a:br>
              <a:rPr kumimoji="1" lang="en-US" altLang="ja-JP" sz="1200" i="0" u="none" strike="noStrike" kern="1200" cap="none" spc="0" normalizeH="0" baseline="0" noProof="0" dirty="0">
                <a:ln>
                  <a:noFill/>
                </a:ln>
                <a:solidFill>
                  <a:prstClr val="black"/>
                </a:solidFill>
                <a:effectLst/>
                <a:uLnTx/>
                <a:uFillTx/>
                <a:latin typeface="+mn-lt"/>
                <a:ea typeface="+mn-ea"/>
                <a:cs typeface="+mn-cs"/>
              </a:rPr>
            </a:br>
            <a:r>
              <a:rPr kumimoji="1" lang="ja-JP" altLang="en-US" sz="1200" i="0" u="none" strike="noStrike" kern="1200" cap="none" spc="0" normalizeH="0" baseline="0" noProof="0" dirty="0">
                <a:ln>
                  <a:noFill/>
                </a:ln>
                <a:solidFill>
                  <a:prstClr val="black"/>
                </a:solidFill>
                <a:effectLst/>
                <a:uLnTx/>
                <a:uFillTx/>
                <a:latin typeface="+mn-lt"/>
                <a:ea typeface="+mn-ea"/>
                <a:cs typeface="+mn-cs"/>
              </a:rPr>
              <a:t>検証</a:t>
            </a:r>
          </a:p>
        </p:txBody>
      </p:sp>
      <p:sp>
        <p:nvSpPr>
          <p:cNvPr id="11" name="矢印: 五方向 10">
            <a:extLst>
              <a:ext uri="{FF2B5EF4-FFF2-40B4-BE49-F238E27FC236}">
                <a16:creationId xmlns:a16="http://schemas.microsoft.com/office/drawing/2014/main" id="{D56862B9-C908-473A-BC38-219171186452}"/>
              </a:ext>
            </a:extLst>
          </p:cNvPr>
          <p:cNvSpPr/>
          <p:nvPr/>
        </p:nvSpPr>
        <p:spPr bwMode="gray">
          <a:xfrm>
            <a:off x="5132388" y="2522160"/>
            <a:ext cx="1249660"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i="0" u="none" strike="noStrike" kern="1200" cap="none" spc="0" normalizeH="0" baseline="0" noProof="0" dirty="0">
                <a:ln>
                  <a:noFill/>
                </a:ln>
                <a:solidFill>
                  <a:prstClr val="black"/>
                </a:solidFill>
                <a:effectLst/>
                <a:uLnTx/>
                <a:uFillTx/>
                <a:latin typeface="+mn-lt"/>
                <a:ea typeface="+mn-ea"/>
                <a:cs typeface="+mn-cs"/>
              </a:rPr>
              <a:t>PoC</a:t>
            </a: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（概念実証）</a:t>
            </a:r>
            <a:endParaRPr kumimoji="1" lang="ja-JP" altLang="en-US" sz="1200" i="0" u="none" strike="noStrike" kern="1200" cap="none" spc="0" normalizeH="0" baseline="0" noProof="0" dirty="0">
              <a:ln>
                <a:noFill/>
              </a:ln>
              <a:solidFill>
                <a:prstClr val="black"/>
              </a:solidFill>
              <a:effectLst/>
              <a:uLnTx/>
              <a:uFillTx/>
              <a:latin typeface="+mn-lt"/>
              <a:ea typeface="+mn-ea"/>
              <a:cs typeface="+mn-cs"/>
            </a:endParaRPr>
          </a:p>
        </p:txBody>
      </p:sp>
      <p:sp>
        <p:nvSpPr>
          <p:cNvPr id="12" name="矢印: 五方向 11">
            <a:extLst>
              <a:ext uri="{FF2B5EF4-FFF2-40B4-BE49-F238E27FC236}">
                <a16:creationId xmlns:a16="http://schemas.microsoft.com/office/drawing/2014/main" id="{C44FE3C6-F86F-4340-8E9F-FAEE248D2768}"/>
              </a:ext>
            </a:extLst>
          </p:cNvPr>
          <p:cNvSpPr/>
          <p:nvPr/>
        </p:nvSpPr>
        <p:spPr bwMode="gray">
          <a:xfrm>
            <a:off x="6428884" y="2522160"/>
            <a:ext cx="1048876"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200" i="0" u="none" strike="noStrike" kern="1200" cap="none" spc="0" normalizeH="0" baseline="0" noProof="0" dirty="0">
                <a:ln>
                  <a:noFill/>
                </a:ln>
                <a:solidFill>
                  <a:prstClr val="black"/>
                </a:solidFill>
                <a:effectLst/>
                <a:uLnTx/>
                <a:uFillTx/>
                <a:latin typeface="+mn-lt"/>
                <a:ea typeface="+mn-ea"/>
                <a:cs typeface="+mn-cs"/>
              </a:rPr>
              <a:t>PoC</a:t>
            </a:r>
            <a:r>
              <a:rPr kumimoji="1" lang="ja-JP" altLang="en-US" sz="1200" dirty="0">
                <a:solidFill>
                  <a:prstClr val="black"/>
                </a:solidFill>
                <a:latin typeface="+mn-lt"/>
                <a:cs typeface="+mn-cs"/>
              </a:rPr>
              <a:t>を踏まえた</a:t>
            </a:r>
            <a:endParaRPr kumimoji="1" lang="en-US" altLang="ja-JP" sz="1200" dirty="0">
              <a:solidFill>
                <a:prstClr val="black"/>
              </a:solidFill>
              <a:latin typeface="+mn-lt"/>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試作品開発</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13" name="矢印: 五方向 12">
            <a:extLst>
              <a:ext uri="{FF2B5EF4-FFF2-40B4-BE49-F238E27FC236}">
                <a16:creationId xmlns:a16="http://schemas.microsoft.com/office/drawing/2014/main" id="{3F179A86-14D2-42E7-83DB-794763F638DA}"/>
              </a:ext>
            </a:extLst>
          </p:cNvPr>
          <p:cNvSpPr/>
          <p:nvPr/>
        </p:nvSpPr>
        <p:spPr bwMode="gray">
          <a:xfrm>
            <a:off x="7518042" y="2522160"/>
            <a:ext cx="813524" cy="539120"/>
          </a:xfrm>
          <a:prstGeom prst="homePlate">
            <a:avLst>
              <a:gd name="adj" fmla="val 19177"/>
            </a:avLst>
          </a:prstGeom>
          <a:solidFill>
            <a:srgbClr val="DDEFE8"/>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i="0" u="none" strike="noStrike" kern="1200" cap="none" spc="0" normalizeH="0" baseline="0" noProof="0" dirty="0">
                <a:ln>
                  <a:noFill/>
                </a:ln>
                <a:solidFill>
                  <a:prstClr val="black"/>
                </a:solidFill>
                <a:effectLst/>
                <a:uLnTx/>
                <a:uFillTx/>
                <a:latin typeface="+mn-lt"/>
                <a:ea typeface="+mn-ea"/>
                <a:cs typeface="+mn-cs"/>
              </a:rPr>
              <a:t>実証実験</a:t>
            </a:r>
            <a:endParaRPr kumimoji="1" lang="en-US" altLang="ja-JP" sz="1200" i="0" u="none" strike="noStrike" kern="1200" cap="none" spc="0" normalizeH="0" baseline="0" noProof="0" dirty="0">
              <a:ln>
                <a:noFill/>
              </a:ln>
              <a:solidFill>
                <a:prstClr val="black"/>
              </a:solidFill>
              <a:effectLst/>
              <a:uLnTx/>
              <a:uFillTx/>
              <a:latin typeface="+mn-lt"/>
              <a:ea typeface="+mn-ea"/>
              <a:cs typeface="+mn-cs"/>
            </a:endParaRPr>
          </a:p>
        </p:txBody>
      </p:sp>
      <p:sp>
        <p:nvSpPr>
          <p:cNvPr id="14" name="正方形/長方形 13">
            <a:extLst>
              <a:ext uri="{FF2B5EF4-FFF2-40B4-BE49-F238E27FC236}">
                <a16:creationId xmlns:a16="http://schemas.microsoft.com/office/drawing/2014/main" id="{6B2DE4FC-FE13-488E-93C4-5575E774569F}"/>
              </a:ext>
            </a:extLst>
          </p:cNvPr>
          <p:cNvSpPr/>
          <p:nvPr/>
        </p:nvSpPr>
        <p:spPr bwMode="gray">
          <a:xfrm>
            <a:off x="416495" y="3190239"/>
            <a:ext cx="762063" cy="1254161"/>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一般的な</a:t>
            </a:r>
            <a:br>
              <a:rPr kumimoji="1" lang="en-US" altLang="ja-JP" sz="1200" b="1" i="0" u="none" strike="noStrike" kern="1200" cap="none" spc="0" normalizeH="0" baseline="0" noProof="0" dirty="0">
                <a:ln>
                  <a:noFill/>
                </a:ln>
                <a:solidFill>
                  <a:prstClr val="black"/>
                </a:solidFill>
                <a:effectLst/>
                <a:uLnTx/>
                <a:uFillTx/>
                <a:latin typeface="+mn-lt"/>
                <a:ea typeface="+mn-ea"/>
                <a:cs typeface="+mn-cs"/>
              </a:rPr>
            </a:br>
            <a:r>
              <a:rPr kumimoji="1" lang="ja-JP" altLang="en-US" sz="1200" b="1" i="0" u="none" strike="noStrike" kern="1200" cap="none" spc="0" normalizeH="0" baseline="0" noProof="0" dirty="0">
                <a:ln>
                  <a:noFill/>
                </a:ln>
                <a:solidFill>
                  <a:prstClr val="black"/>
                </a:solidFill>
                <a:effectLst/>
                <a:uLnTx/>
                <a:uFillTx/>
                <a:latin typeface="+mn-lt"/>
                <a:ea typeface="+mn-ea"/>
                <a:cs typeface="+mn-cs"/>
              </a:rPr>
              <a:t>実施内容</a:t>
            </a:r>
          </a:p>
        </p:txBody>
      </p:sp>
      <p:sp>
        <p:nvSpPr>
          <p:cNvPr id="15" name="正方形/長方形 14">
            <a:extLst>
              <a:ext uri="{FF2B5EF4-FFF2-40B4-BE49-F238E27FC236}">
                <a16:creationId xmlns:a16="http://schemas.microsoft.com/office/drawing/2014/main" id="{08C0B36A-7E28-4A60-A0F5-322B01F782C8}"/>
              </a:ext>
            </a:extLst>
          </p:cNvPr>
          <p:cNvSpPr/>
          <p:nvPr/>
        </p:nvSpPr>
        <p:spPr bwMode="gray">
          <a:xfrm>
            <a:off x="1280160" y="3187520"/>
            <a:ext cx="1224000"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新たな製品やサービスの創出のベースとなる基礎的な研究</a:t>
            </a:r>
          </a:p>
        </p:txBody>
      </p:sp>
      <p:sp>
        <p:nvSpPr>
          <p:cNvPr id="16" name="正方形/長方形 15">
            <a:extLst>
              <a:ext uri="{FF2B5EF4-FFF2-40B4-BE49-F238E27FC236}">
                <a16:creationId xmlns:a16="http://schemas.microsoft.com/office/drawing/2014/main" id="{A0CBCAD3-57EE-4EFB-BA26-5FDA7F369410}"/>
              </a:ext>
            </a:extLst>
          </p:cNvPr>
          <p:cNvSpPr/>
          <p:nvPr/>
        </p:nvSpPr>
        <p:spPr bwMode="gray">
          <a:xfrm>
            <a:off x="415924" y="2054160"/>
            <a:ext cx="762635" cy="1007120"/>
          </a:xfrm>
          <a:prstGeom prst="rect">
            <a:avLst/>
          </a:prstGeom>
          <a:solidFill>
            <a:srgbClr val="BBBCBC"/>
          </a:solidFill>
          <a:ln w="12700" algn="ctr">
            <a:solidFill>
              <a:srgbClr val="BBBCBC"/>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フェーズ</a:t>
            </a:r>
            <a:br>
              <a:rPr kumimoji="1" lang="en-US" altLang="ja-JP" sz="1200" b="1" dirty="0">
                <a:solidFill>
                  <a:prstClr val="black"/>
                </a:solidFill>
                <a:latin typeface="+mn-lt"/>
                <a:cs typeface="+mn-cs"/>
              </a:rPr>
            </a:br>
            <a:r>
              <a:rPr kumimoji="1" lang="ja-JP" altLang="en-US" sz="1200" b="1" dirty="0">
                <a:solidFill>
                  <a:prstClr val="black"/>
                </a:solidFill>
                <a:latin typeface="+mn-lt"/>
                <a:cs typeface="+mn-cs"/>
              </a:rPr>
              <a:t>概要</a:t>
            </a:r>
            <a:endParaRPr kumimoji="1" lang="ja-JP" altLang="en-US" sz="1200" b="1" i="0" u="none" strike="noStrike" kern="1200" cap="none" spc="0" normalizeH="0" baseline="0" noProof="0" dirty="0">
              <a:ln>
                <a:noFill/>
              </a:ln>
              <a:solidFill>
                <a:prstClr val="black"/>
              </a:solidFill>
              <a:effectLst/>
              <a:uLnTx/>
              <a:uFillTx/>
              <a:latin typeface="+mn-lt"/>
              <a:ea typeface="+mn-ea"/>
              <a:cs typeface="+mn-cs"/>
            </a:endParaRPr>
          </a:p>
        </p:txBody>
      </p:sp>
      <p:sp>
        <p:nvSpPr>
          <p:cNvPr id="17" name="正方形/長方形 16">
            <a:extLst>
              <a:ext uri="{FF2B5EF4-FFF2-40B4-BE49-F238E27FC236}">
                <a16:creationId xmlns:a16="http://schemas.microsoft.com/office/drawing/2014/main" id="{AAE7A465-27F4-4C3F-A70C-2D721B059E3E}"/>
              </a:ext>
            </a:extLst>
          </p:cNvPr>
          <p:cNvSpPr/>
          <p:nvPr/>
        </p:nvSpPr>
        <p:spPr bwMode="gray">
          <a:xfrm>
            <a:off x="2580640" y="3187520"/>
            <a:ext cx="1501840"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i="0" u="none" strike="noStrike" kern="1200" cap="none" spc="0" normalizeH="0" baseline="0" noProof="0" dirty="0">
                <a:ln>
                  <a:noFill/>
                </a:ln>
                <a:solidFill>
                  <a:prstClr val="black"/>
                </a:solidFill>
                <a:effectLst/>
                <a:uLnTx/>
                <a:uFillTx/>
                <a:latin typeface="+mn-lt"/>
                <a:ea typeface="+mn-ea"/>
                <a:cs typeface="+mn-cs"/>
              </a:rPr>
              <a:t>研究開発と並行した製品・サービスの構想・企画</a:t>
            </a:r>
            <a:br>
              <a:rPr kumimoji="1" lang="en-US" altLang="ja-JP" sz="1100" i="0" u="none" strike="noStrike" kern="1200" cap="none" spc="0" normalizeH="0" baseline="0" noProof="0" dirty="0">
                <a:ln>
                  <a:noFill/>
                </a:ln>
                <a:solidFill>
                  <a:prstClr val="black"/>
                </a:solidFill>
                <a:effectLst/>
                <a:uLnTx/>
                <a:uFillTx/>
                <a:latin typeface="+mn-lt"/>
                <a:ea typeface="+mn-ea"/>
                <a:cs typeface="+mn-cs"/>
              </a:rPr>
            </a:br>
            <a:r>
              <a:rPr kumimoji="1" lang="en-US" altLang="ja-JP" sz="1050" b="1" i="0" u="none" strike="noStrike" kern="1200" cap="none" spc="0" normalizeH="0" baseline="0" noProof="0" dirty="0">
                <a:ln>
                  <a:noFill/>
                </a:ln>
                <a:solidFill>
                  <a:schemeClr val="accent5"/>
                </a:solidFill>
                <a:effectLst/>
                <a:uLnTx/>
                <a:uFillTx/>
                <a:latin typeface="+mn-lt"/>
                <a:ea typeface="+mn-ea"/>
                <a:cs typeface="+mn-cs"/>
              </a:rPr>
              <a:t>(</a:t>
            </a:r>
            <a:r>
              <a:rPr kumimoji="1" lang="ja-JP" altLang="en-US" sz="1050" b="1" dirty="0">
                <a:solidFill>
                  <a:schemeClr val="accent5"/>
                </a:solidFill>
                <a:latin typeface="+mn-lt"/>
                <a:cs typeface="+mn-cs"/>
              </a:rPr>
              <a:t>社内外での連携含む</a:t>
            </a:r>
            <a:r>
              <a:rPr kumimoji="1" lang="en-US" altLang="ja-JP" sz="1050" b="1" dirty="0">
                <a:solidFill>
                  <a:schemeClr val="accent5"/>
                </a:solidFill>
                <a:latin typeface="+mn-lt"/>
                <a:cs typeface="+mn-cs"/>
              </a:rPr>
              <a:t>)</a:t>
            </a:r>
          </a:p>
          <a:p>
            <a:pPr marL="171450" indent="-171450" defTabSz="990564" fontAlgn="auto">
              <a:spcBef>
                <a:spcPts val="300"/>
              </a:spcBef>
              <a:spcAft>
                <a:spcPts val="0"/>
              </a:spcAft>
              <a:buSzPct val="100000"/>
              <a:buFont typeface="Wingdings" panose="05000000000000000000" pitchFamily="2" charset="2"/>
              <a:buChar char="n"/>
            </a:pPr>
            <a:r>
              <a:rPr kumimoji="1" lang="ja-JP" altLang="en-US" sz="1100" dirty="0">
                <a:solidFill>
                  <a:prstClr val="black"/>
                </a:solidFill>
              </a:rPr>
              <a:t>実用化に向けた応用研究や</a:t>
            </a:r>
            <a:r>
              <a:rPr kumimoji="1" lang="ja-JP" altLang="en-US" sz="1100" dirty="0"/>
              <a:t>デモ機の開発</a:t>
            </a:r>
            <a:endParaRPr kumimoji="1" lang="en-US" altLang="ja-JP" sz="1100" dirty="0"/>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100" b="1" i="0" u="none" strike="noStrike" kern="1200" cap="none" spc="0" normalizeH="0" baseline="0" noProof="0" dirty="0">
              <a:ln>
                <a:noFill/>
              </a:ln>
              <a:solidFill>
                <a:schemeClr val="accent5"/>
              </a:solidFill>
              <a:effectLst/>
              <a:uLnTx/>
              <a:uFillTx/>
              <a:latin typeface="+mn-lt"/>
              <a:ea typeface="+mn-ea"/>
              <a:cs typeface="+mn-cs"/>
            </a:endParaRPr>
          </a:p>
        </p:txBody>
      </p:sp>
      <p:sp>
        <p:nvSpPr>
          <p:cNvPr id="18" name="正方形/長方形 17">
            <a:extLst>
              <a:ext uri="{FF2B5EF4-FFF2-40B4-BE49-F238E27FC236}">
                <a16:creationId xmlns:a16="http://schemas.microsoft.com/office/drawing/2014/main" id="{73443BAE-6A52-4757-B4A3-3D422C0ACD68}"/>
              </a:ext>
            </a:extLst>
          </p:cNvPr>
          <p:cNvSpPr/>
          <p:nvPr/>
        </p:nvSpPr>
        <p:spPr bwMode="gray">
          <a:xfrm>
            <a:off x="4158960" y="3184401"/>
            <a:ext cx="926592"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dirty="0">
                <a:solidFill>
                  <a:prstClr val="black"/>
                </a:solidFill>
                <a:latin typeface="+mn-lt"/>
                <a:cs typeface="+mn-cs"/>
              </a:rPr>
              <a:t>デモ機による初期トライアル等により、新規事業の実現可能性の調査</a:t>
            </a:r>
            <a:endParaRPr kumimoji="1" lang="en-US" altLang="ja-JP" sz="1100" dirty="0">
              <a:solidFill>
                <a:prstClr val="black"/>
              </a:solidFill>
              <a:latin typeface="+mn-lt"/>
              <a:cs typeface="+mn-cs"/>
            </a:endParaRPr>
          </a:p>
        </p:txBody>
      </p:sp>
      <p:sp>
        <p:nvSpPr>
          <p:cNvPr id="19" name="正方形/長方形 18">
            <a:extLst>
              <a:ext uri="{FF2B5EF4-FFF2-40B4-BE49-F238E27FC236}">
                <a16:creationId xmlns:a16="http://schemas.microsoft.com/office/drawing/2014/main" id="{F781400C-006E-4644-9D5A-CA517970DE29}"/>
              </a:ext>
            </a:extLst>
          </p:cNvPr>
          <p:cNvSpPr/>
          <p:nvPr/>
        </p:nvSpPr>
        <p:spPr bwMode="gray">
          <a:xfrm>
            <a:off x="6431280" y="3184401"/>
            <a:ext cx="1900285"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en-US" altLang="ja-JP" sz="1200" dirty="0">
                <a:solidFill>
                  <a:prstClr val="black"/>
                </a:solidFill>
                <a:latin typeface="+mn-lt"/>
                <a:cs typeface="+mn-cs"/>
              </a:rPr>
              <a:t>PoC</a:t>
            </a:r>
            <a:r>
              <a:rPr kumimoji="1" lang="ja-JP" altLang="en-US" sz="1200" dirty="0">
                <a:solidFill>
                  <a:prstClr val="black"/>
                </a:solidFill>
                <a:latin typeface="+mn-lt"/>
                <a:cs typeface="+mn-cs"/>
              </a:rPr>
              <a:t>結果を踏まえて試作品の開発を行い、実環境における実証実験を実施</a:t>
            </a: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200" dirty="0">
                <a:solidFill>
                  <a:prstClr val="black"/>
                </a:solidFill>
                <a:latin typeface="+mn-lt"/>
                <a:cs typeface="+mn-cs"/>
              </a:rPr>
              <a:t>社会実装に向けた課題と対策の方向性を明確化</a:t>
            </a:r>
            <a:endParaRPr kumimoji="1" lang="en-US" altLang="ja-JP" sz="1200" dirty="0">
              <a:solidFill>
                <a:prstClr val="black"/>
              </a:solidFill>
              <a:latin typeface="+mn-lt"/>
              <a:cs typeface="+mn-cs"/>
            </a:endParaRPr>
          </a:p>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endParaRPr kumimoji="1" lang="en-US" altLang="ja-JP" sz="1200" dirty="0">
              <a:solidFill>
                <a:prstClr val="black"/>
              </a:solidFill>
              <a:latin typeface="+mn-lt"/>
              <a:cs typeface="+mn-cs"/>
            </a:endParaRPr>
          </a:p>
        </p:txBody>
      </p:sp>
      <p:sp>
        <p:nvSpPr>
          <p:cNvPr id="20" name="正方形/長方形 19">
            <a:extLst>
              <a:ext uri="{FF2B5EF4-FFF2-40B4-BE49-F238E27FC236}">
                <a16:creationId xmlns:a16="http://schemas.microsoft.com/office/drawing/2014/main" id="{325F118F-6E7D-4797-BB1F-944DBF1929AC}"/>
              </a:ext>
            </a:extLst>
          </p:cNvPr>
          <p:cNvSpPr/>
          <p:nvPr/>
        </p:nvSpPr>
        <p:spPr bwMode="gray">
          <a:xfrm>
            <a:off x="5132388" y="3184401"/>
            <a:ext cx="1207452"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100" dirty="0">
                <a:solidFill>
                  <a:prstClr val="black"/>
                </a:solidFill>
                <a:latin typeface="+mn-lt"/>
                <a:cs typeface="+mn-cs"/>
              </a:rPr>
              <a:t>デモ機の改良・疑似環境でのトライアル等により、技術上、ビジネス上の実現可能性を検証</a:t>
            </a:r>
            <a:endParaRPr kumimoji="1" lang="en-US" altLang="ja-JP" sz="1100" dirty="0">
              <a:solidFill>
                <a:prstClr val="black"/>
              </a:solidFill>
              <a:latin typeface="+mn-lt"/>
              <a:cs typeface="+mn-cs"/>
            </a:endParaRPr>
          </a:p>
        </p:txBody>
      </p:sp>
      <p:sp>
        <p:nvSpPr>
          <p:cNvPr id="21" name="正方形/長方形 20">
            <a:extLst>
              <a:ext uri="{FF2B5EF4-FFF2-40B4-BE49-F238E27FC236}">
                <a16:creationId xmlns:a16="http://schemas.microsoft.com/office/drawing/2014/main" id="{CAC7C42C-A93D-4D7E-AE09-215966A3BE94}"/>
              </a:ext>
            </a:extLst>
          </p:cNvPr>
          <p:cNvSpPr/>
          <p:nvPr/>
        </p:nvSpPr>
        <p:spPr bwMode="gray">
          <a:xfrm>
            <a:off x="8378402" y="3184401"/>
            <a:ext cx="1111673" cy="1260000"/>
          </a:xfrm>
          <a:prstGeom prst="rect">
            <a:avLst/>
          </a:prstGeom>
          <a:solidFill>
            <a:schemeClr val="bg1"/>
          </a:solidFill>
          <a:ln w="12700" algn="ctr">
            <a:solidFill>
              <a:srgbClr val="BBBCBC"/>
            </a:solid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marR="0" indent="-171450" defTabSz="990564" rtl="0" eaLnBrk="1" fontAlgn="auto" latinLnBrk="0" hangingPunct="1">
              <a:lnSpc>
                <a:spcPct val="100000"/>
              </a:lnSpc>
              <a:spcBef>
                <a:spcPts val="300"/>
              </a:spcBef>
              <a:spcAft>
                <a:spcPts val="0"/>
              </a:spcAft>
              <a:buClrTx/>
              <a:buSzPct val="100000"/>
              <a:buFont typeface="Wingdings" panose="05000000000000000000" pitchFamily="2" charset="2"/>
              <a:buChar char="n"/>
              <a:tabLst/>
            </a:pPr>
            <a:r>
              <a:rPr kumimoji="1" lang="ja-JP" altLang="en-US" sz="1200" dirty="0">
                <a:solidFill>
                  <a:prstClr val="black"/>
                </a:solidFill>
                <a:latin typeface="+mn-lt"/>
                <a:cs typeface="+mn-cs"/>
              </a:rPr>
              <a:t>検証結果を踏まえた事業化計画（販路開拓等）の策定およびその実行</a:t>
            </a:r>
            <a:endParaRPr kumimoji="1" lang="en-US" altLang="ja-JP" sz="1200" dirty="0">
              <a:solidFill>
                <a:prstClr val="black"/>
              </a:solidFill>
              <a:latin typeface="+mn-lt"/>
              <a:cs typeface="+mn-cs"/>
            </a:endParaRPr>
          </a:p>
        </p:txBody>
      </p:sp>
      <p:sp>
        <p:nvSpPr>
          <p:cNvPr id="22" name="正方形/長方形 21">
            <a:extLst>
              <a:ext uri="{FF2B5EF4-FFF2-40B4-BE49-F238E27FC236}">
                <a16:creationId xmlns:a16="http://schemas.microsoft.com/office/drawing/2014/main" id="{E5A5C329-58C9-412A-B3C8-FBC850CD2BDD}"/>
              </a:ext>
            </a:extLst>
          </p:cNvPr>
          <p:cNvSpPr/>
          <p:nvPr/>
        </p:nvSpPr>
        <p:spPr bwMode="gray">
          <a:xfrm>
            <a:off x="4131520" y="1453760"/>
            <a:ext cx="4200045" cy="1650120"/>
          </a:xfrm>
          <a:prstGeom prst="rect">
            <a:avLst/>
          </a:prstGeom>
          <a:noFill/>
          <a:ln w="19050" algn="ctr">
            <a:solidFill>
              <a:srgbClr val="ED8B00"/>
            </a:solidFill>
            <a:prstDash val="sys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3" name="正方形/長方形 22">
            <a:extLst>
              <a:ext uri="{FF2B5EF4-FFF2-40B4-BE49-F238E27FC236}">
                <a16:creationId xmlns:a16="http://schemas.microsoft.com/office/drawing/2014/main" id="{65B11318-30F3-4FA7-A77E-6FB5E95C4311}"/>
              </a:ext>
            </a:extLst>
          </p:cNvPr>
          <p:cNvSpPr/>
          <p:nvPr/>
        </p:nvSpPr>
        <p:spPr bwMode="gray">
          <a:xfrm>
            <a:off x="2538993" y="1453761"/>
            <a:ext cx="1548000" cy="1648848"/>
          </a:xfrm>
          <a:prstGeom prst="rect">
            <a:avLst/>
          </a:prstGeom>
          <a:noFill/>
          <a:ln w="28575" algn="ctr">
            <a:solidFill>
              <a:srgbClr val="DA291C"/>
            </a:solidFill>
            <a:prstDash val="sys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5" name="テキスト ボックス 24">
            <a:extLst>
              <a:ext uri="{FF2B5EF4-FFF2-40B4-BE49-F238E27FC236}">
                <a16:creationId xmlns:a16="http://schemas.microsoft.com/office/drawing/2014/main" id="{EF4E7DF2-59CE-4845-942B-AC917A585922}"/>
              </a:ext>
            </a:extLst>
          </p:cNvPr>
          <p:cNvSpPr txBox="1"/>
          <p:nvPr/>
        </p:nvSpPr>
        <p:spPr bwMode="gray">
          <a:xfrm>
            <a:off x="2703984" y="1552867"/>
            <a:ext cx="1255152" cy="369332"/>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dirty="0">
                <a:solidFill>
                  <a:prstClr val="black"/>
                </a:solidFill>
                <a:latin typeface="+mn-lt"/>
                <a:cs typeface="+mn-cs"/>
              </a:rPr>
              <a:t>②</a:t>
            </a:r>
            <a:r>
              <a:rPr kumimoji="1" lang="ja-JP" altLang="en-US" sz="1200" b="1" i="0" u="none" strike="noStrike" kern="1200" cap="none" spc="0" normalizeH="0" baseline="0" noProof="0" dirty="0">
                <a:ln>
                  <a:noFill/>
                </a:ln>
                <a:solidFill>
                  <a:prstClr val="black"/>
                </a:solidFill>
                <a:effectLst/>
                <a:uLnTx/>
                <a:uFillTx/>
                <a:latin typeface="+mn-lt"/>
                <a:ea typeface="+mn-ea"/>
                <a:cs typeface="+mn-cs"/>
              </a:rPr>
              <a:t>ビジネスアイデアの</a:t>
            </a:r>
            <a:endParaRPr kumimoji="1" lang="en-US" altLang="ja-JP" sz="1200" b="1" i="0" u="none" strike="noStrike" kern="1200" cap="none" spc="0" normalizeH="0" baseline="0" noProof="0" dirty="0">
              <a:ln>
                <a:noFill/>
              </a:ln>
              <a:solidFill>
                <a:prstClr val="black"/>
              </a:solidFill>
              <a:effectLst/>
              <a:uLnTx/>
              <a:uFillTx/>
              <a:latin typeface="+mn-lt"/>
              <a:ea typeface="+mn-ea"/>
              <a:cs typeface="+mn-cs"/>
            </a:endParaRPr>
          </a:p>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検討フェーズ</a:t>
            </a:r>
          </a:p>
        </p:txBody>
      </p:sp>
      <p:sp>
        <p:nvSpPr>
          <p:cNvPr id="26" name="テキスト ボックス 25">
            <a:extLst>
              <a:ext uri="{FF2B5EF4-FFF2-40B4-BE49-F238E27FC236}">
                <a16:creationId xmlns:a16="http://schemas.microsoft.com/office/drawing/2014/main" id="{D4CF18AB-DD88-44C5-A5EF-ECCB6BE2A222}"/>
              </a:ext>
            </a:extLst>
          </p:cNvPr>
          <p:cNvSpPr txBox="1"/>
          <p:nvPr/>
        </p:nvSpPr>
        <p:spPr bwMode="gray">
          <a:xfrm>
            <a:off x="5323536" y="1641019"/>
            <a:ext cx="2032608" cy="184666"/>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③ ビジネスアイデアの検証フェーズ</a:t>
            </a:r>
          </a:p>
        </p:txBody>
      </p:sp>
      <p:sp>
        <p:nvSpPr>
          <p:cNvPr id="27" name="テキスト ボックス 26">
            <a:extLst>
              <a:ext uri="{FF2B5EF4-FFF2-40B4-BE49-F238E27FC236}">
                <a16:creationId xmlns:a16="http://schemas.microsoft.com/office/drawing/2014/main" id="{1687692E-0758-4F4A-AB7B-1274A6D56A97}"/>
              </a:ext>
            </a:extLst>
          </p:cNvPr>
          <p:cNvSpPr txBox="1"/>
          <p:nvPr/>
        </p:nvSpPr>
        <p:spPr bwMode="gray">
          <a:xfrm>
            <a:off x="1369545" y="1645200"/>
            <a:ext cx="897683" cy="184666"/>
          </a:xfrm>
          <a:prstGeom prst="rect">
            <a:avLst/>
          </a:prstGeom>
          <a:noFill/>
        </p:spPr>
        <p:txBody>
          <a:bodyPr wrap="none" lIns="0" tIns="0" rIns="0" bIns="0" rtlCol="0">
            <a:sp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1" i="0" u="none" strike="noStrike" kern="1200" cap="none" spc="0" normalizeH="0" baseline="0" noProof="0" dirty="0">
                <a:ln>
                  <a:noFill/>
                </a:ln>
                <a:solidFill>
                  <a:prstClr val="black"/>
                </a:solidFill>
                <a:effectLst/>
                <a:uLnTx/>
                <a:uFillTx/>
                <a:latin typeface="+mn-lt"/>
                <a:ea typeface="+mn-ea"/>
                <a:cs typeface="+mn-cs"/>
              </a:rPr>
              <a:t>①研究フェーズ</a:t>
            </a:r>
          </a:p>
        </p:txBody>
      </p:sp>
      <p:sp>
        <p:nvSpPr>
          <p:cNvPr id="29" name="正方形/長方形 28">
            <a:extLst>
              <a:ext uri="{FF2B5EF4-FFF2-40B4-BE49-F238E27FC236}">
                <a16:creationId xmlns:a16="http://schemas.microsoft.com/office/drawing/2014/main" id="{6EBB8164-6EB3-4DA3-9B8C-1B7318E67426}"/>
              </a:ext>
            </a:extLst>
          </p:cNvPr>
          <p:cNvSpPr/>
          <p:nvPr/>
        </p:nvSpPr>
        <p:spPr bwMode="gray">
          <a:xfrm>
            <a:off x="1239864" y="1453760"/>
            <a:ext cx="1224000" cy="1648848"/>
          </a:xfrm>
          <a:prstGeom prst="rect">
            <a:avLst/>
          </a:prstGeom>
          <a:noFill/>
          <a:ln w="19050" algn="ctr">
            <a:solidFill>
              <a:srgbClr val="ED8B00"/>
            </a:solidFill>
            <a:prstDash val="sys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endParaRPr kumimoji="1" lang="ja-JP" altLang="en-US" sz="1200" b="0" i="0" u="none" strike="noStrike" kern="1200" cap="none" spc="0" normalizeH="0" baseline="0" noProof="0" dirty="0">
              <a:ln>
                <a:noFill/>
              </a:ln>
              <a:solidFill>
                <a:prstClr val="black"/>
              </a:solidFill>
              <a:effectLst/>
              <a:uLnTx/>
              <a:uFillTx/>
              <a:latin typeface="+mn-lt"/>
              <a:ea typeface="+mn-ea"/>
              <a:cs typeface="+mn-cs"/>
            </a:endParaRPr>
          </a:p>
        </p:txBody>
      </p:sp>
      <p:sp>
        <p:nvSpPr>
          <p:cNvPr id="28" name="四角形: 角を丸くする 27">
            <a:extLst>
              <a:ext uri="{FF2B5EF4-FFF2-40B4-BE49-F238E27FC236}">
                <a16:creationId xmlns:a16="http://schemas.microsoft.com/office/drawing/2014/main" id="{34CB88C8-5773-46BA-9C70-1B2827EA5D30}"/>
              </a:ext>
            </a:extLst>
          </p:cNvPr>
          <p:cNvSpPr/>
          <p:nvPr/>
        </p:nvSpPr>
        <p:spPr bwMode="gray">
          <a:xfrm>
            <a:off x="1916740" y="5640403"/>
            <a:ext cx="5611528" cy="612633"/>
          </a:xfrm>
          <a:prstGeom prst="roundRect">
            <a:avLst/>
          </a:prstGeom>
          <a:solidFill>
            <a:schemeClr val="bg1"/>
          </a:solidFill>
          <a:ln w="28575" algn="ctr">
            <a:solidFill>
              <a:srgbClr val="BBBCBC"/>
            </a:solidFill>
            <a:prstDash val="dash"/>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85750" marR="0" indent="-285750" defTabSz="990564" rtl="0" eaLnBrk="1" fontAlgn="auto" latinLnBrk="0" hangingPunct="1">
              <a:lnSpc>
                <a:spcPct val="100000"/>
              </a:lnSpc>
              <a:spcBef>
                <a:spcPts val="0"/>
              </a:spcBef>
              <a:spcAft>
                <a:spcPts val="0"/>
              </a:spcAft>
              <a:buClrTx/>
              <a:buSzPct val="100000"/>
              <a:buFont typeface="Wingdings" panose="05000000000000000000" pitchFamily="2" charset="2"/>
              <a:buChar char="n"/>
              <a:tabLst/>
            </a:pPr>
            <a:r>
              <a:rPr kumimoji="1" lang="ja-JP" altLang="en-US" sz="1400" b="0" i="0" u="none" strike="noStrike" kern="1200" cap="none" spc="0" normalizeH="0" baseline="0" noProof="0" dirty="0">
                <a:ln>
                  <a:noFill/>
                </a:ln>
                <a:solidFill>
                  <a:srgbClr val="97999B"/>
                </a:solidFill>
                <a:effectLst/>
                <a:uLnTx/>
                <a:uFillTx/>
                <a:latin typeface="+mn-lt"/>
                <a:ea typeface="+mn-ea"/>
                <a:cs typeface="+mn-cs"/>
              </a:rPr>
              <a:t>本ページは削除いただいて構いません。</a:t>
            </a:r>
          </a:p>
        </p:txBody>
      </p:sp>
      <p:sp>
        <p:nvSpPr>
          <p:cNvPr id="30" name="テキスト ボックス 29">
            <a:extLst>
              <a:ext uri="{FF2B5EF4-FFF2-40B4-BE49-F238E27FC236}">
                <a16:creationId xmlns:a16="http://schemas.microsoft.com/office/drawing/2014/main" id="{4D228B76-7FC4-4AFF-BD02-0A26B9543D84}"/>
              </a:ext>
            </a:extLst>
          </p:cNvPr>
          <p:cNvSpPr txBox="1"/>
          <p:nvPr/>
        </p:nvSpPr>
        <p:spPr bwMode="gray">
          <a:xfrm>
            <a:off x="2267228" y="1068822"/>
            <a:ext cx="2189702" cy="307777"/>
          </a:xfrm>
          <a:prstGeom prst="rect">
            <a:avLst/>
          </a:prstGeom>
          <a:noFill/>
        </p:spPr>
        <p:txBody>
          <a:bodyPr wrap="non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2000" dirty="0">
                <a:solidFill>
                  <a:srgbClr val="FF0000"/>
                </a:solidFill>
                <a:latin typeface="+mn-lt"/>
                <a:cs typeface="+mn-cs"/>
              </a:rPr>
              <a:t>※</a:t>
            </a:r>
            <a:r>
              <a:rPr kumimoji="1" lang="ja-JP" altLang="en-US" sz="2000" dirty="0">
                <a:solidFill>
                  <a:srgbClr val="FF0000"/>
                </a:solidFill>
                <a:latin typeface="+mn-lt"/>
                <a:cs typeface="+mn-cs"/>
              </a:rPr>
              <a:t>募集対象のフェーズ</a:t>
            </a:r>
            <a:endParaRPr kumimoji="1" lang="ja-JP" altLang="en-US" sz="2000" b="0" i="0" u="none" strike="noStrike" kern="1200" cap="none" spc="0" normalizeH="0" baseline="0" noProof="0" dirty="0">
              <a:ln>
                <a:noFill/>
              </a:ln>
              <a:solidFill>
                <a:srgbClr val="FF0000"/>
              </a:solidFill>
              <a:effectLst/>
              <a:uLnTx/>
              <a:uFillTx/>
              <a:latin typeface="+mn-lt"/>
              <a:cs typeface="+mn-cs"/>
            </a:endParaRPr>
          </a:p>
        </p:txBody>
      </p:sp>
      <p:sp>
        <p:nvSpPr>
          <p:cNvPr id="3" name="スライド番号プレースホルダー 2">
            <a:extLst>
              <a:ext uri="{FF2B5EF4-FFF2-40B4-BE49-F238E27FC236}">
                <a16:creationId xmlns:a16="http://schemas.microsoft.com/office/drawing/2014/main" id="{D5247099-4F1A-0197-F382-14CA6F0CF4D0}"/>
              </a:ext>
            </a:extLst>
          </p:cNvPr>
          <p:cNvSpPr>
            <a:spLocks noGrp="1"/>
          </p:cNvSpPr>
          <p:nvPr>
            <p:ph type="sldNum" sz="quarter" idx="10"/>
          </p:nvPr>
        </p:nvSpPr>
        <p:spPr>
          <a:xfrm>
            <a:off x="4863000" y="6588000"/>
            <a:ext cx="180000" cy="169200"/>
          </a:xfrm>
        </p:spPr>
        <p:txBody>
          <a:bodyPr/>
          <a:lstStyle/>
          <a:p>
            <a:fld id="{543A0986-838B-4D2A-A95C-8CB1738263FE}" type="slidenum">
              <a:rPr lang="ja-JP" altLang="en-US" smtClean="0"/>
              <a:pPr/>
              <a:t>6</a:t>
            </a:fld>
            <a:endParaRPr lang="ja-JP" altLang="en-US" dirty="0"/>
          </a:p>
        </p:txBody>
      </p:sp>
    </p:spTree>
    <p:extLst>
      <p:ext uri="{BB962C8B-B14F-4D97-AF65-F5344CB8AC3E}">
        <p14:creationId xmlns:p14="http://schemas.microsoft.com/office/powerpoint/2010/main" val="26697713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2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9DD4CF"/>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1" dirty="0" smtClean="0">
            <a:solidFill>
              <a:prstClr val="black"/>
            </a:solidFill>
            <a:latin typeface="+mn-lt"/>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AD524010-D294-40B7-8934-97601B39A32F}"/>
    </a:ext>
  </a:extLst>
</a:theme>
</file>

<file path=ppt/theme/theme2.xml><?xml version="1.0" encoding="utf-8"?>
<a:theme xmlns:a="http://schemas.openxmlformats.org/drawingml/2006/main" name="DT Template_A4_J_202201_補足版">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DT Template_A4_J.pptx" id="{407FAAAF-3AD3-4981-B736-54FC7A92EC85}" vid="{317BAF03-32A8-4DC6-946F-04FEAE9DF8F6}"/>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ImageCreateDate xmlns="A0C1827B-F5FB-424B-8DA3-E2081AF9079D" xsi:nil="true"/>
    <PublishingStartDate xmlns="http://schemas.microsoft.com/sharepoint/v3" xsi:nil="true"/>
    <wic_System_Copyright xmlns="http://schemas.microsoft.com/sharepoint/v3/fields"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イメージ" ma:contentTypeID="0x0101009148F5A04DDD49CBA7127AADA5FB792B00AADE34325A8B49CDA8BB4DB53328F21400778D91BD771A4F4A8466E309A7EEFEC7" ma:contentTypeVersion="3" ma:contentTypeDescription="イメージをアップロードします。" ma:contentTypeScope="" ma:versionID="68d0e55969475e487e3de684a60b8cfd">
  <xsd:schema xmlns:xsd="http://www.w3.org/2001/XMLSchema" xmlns:xs="http://www.w3.org/2001/XMLSchema" xmlns:p="http://schemas.microsoft.com/office/2006/metadata/properties" xmlns:ns1="http://schemas.microsoft.com/sharepoint/v3" xmlns:ns2="A0C1827B-F5FB-424B-8DA3-E2081AF9079D" xmlns:ns3="http://schemas.microsoft.com/sharepoint/v3/fields" xmlns:ns4="a0c1827b-f5fb-424b-8da3-e2081af9079d" targetNamespace="http://schemas.microsoft.com/office/2006/metadata/properties" ma:root="true" ma:fieldsID="8048827b2e5cdd44b145dd465ce74e71" ns1:_="" ns2:_="" ns3:_="" ns4:_="">
    <xsd:import namespace="http://schemas.microsoft.com/sharepoint/v3"/>
    <xsd:import namespace="A0C1827B-F5FB-424B-8DA3-E2081AF9079D"/>
    <xsd:import namespace="http://schemas.microsoft.com/sharepoint/v3/fields"/>
    <xsd:import namespace="a0c1827b-f5fb-424b-8da3-e2081af9079d"/>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パス" ma:hidden="true" ma:list="Docs" ma:internalName="FileRef" ma:readOnly="true" ma:showField="FullUrl">
      <xsd:simpleType>
        <xsd:restriction base="dms:Lookup"/>
      </xsd:simpleType>
    </xsd:element>
    <xsd:element name="File_x0020_Type" ma:index="9" nillable="true" ma:displayName="ファイルの種類" ma:hidden="true" ma:internalName="File_x0020_Type" ma:readOnly="true">
      <xsd:simpleType>
        <xsd:restriction base="dms:Text"/>
      </xsd:simpleType>
    </xsd:element>
    <xsd:element name="HTML_x0020_File_x0020_Type" ma:index="10" nillable="true" ma:displayName="HTML ファイルの種類" ma:hidden="true" ma:internalName="HTML_x0020_File_x0020_Type" ma:readOnly="true">
      <xsd:simpleType>
        <xsd:restriction base="dms:Text"/>
      </xsd:simpleType>
    </xsd:element>
    <xsd:element name="FSObjType" ma:index="11" nillable="true" ma:displayName="アイテムの種類" ma:hidden="true" ma:list="Docs" ma:internalName="FSObjType" ma:readOnly="true" ma:showField="FSType">
      <xsd:simpleType>
        <xsd:restriction base="dms:Lookup"/>
      </xsd:simpleType>
    </xsd:element>
    <xsd:element name="PublishingStartDate" ma:index="27" nillable="true" ma:displayName="スケジュールの開始日" ma:description="" ma:hidden="true" ma:internalName="PublishingStartDate">
      <xsd:simpleType>
        <xsd:restriction base="dms:Unknown"/>
      </xsd:simpleType>
    </xsd:element>
    <xsd:element name="PublishingExpirationDate" ma:index="28" nillable="true" ma:displayName="スケジュールの終了日"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ThumbnailExists" ma:index="18" nillable="true" ma:displayName="サムネイルあり" ma:default="FALSE" ma:hidden="true" ma:internalName="ThumbnailExists" ma:readOnly="true">
      <xsd:simpleType>
        <xsd:restriction base="dms:Boolean"/>
      </xsd:simpleType>
    </xsd:element>
    <xsd:element name="PreviewExists" ma:index="19" nillable="true" ma:displayName="プレビューあり" ma:default="FALSE" ma:hidden="true" ma:internalName="PreviewExists" ma:readOnly="true">
      <xsd:simpleType>
        <xsd:restriction base="dms:Boolean"/>
      </xsd:simpleType>
    </xsd:element>
    <xsd:element name="ImageWidth" ma:index="20" nillable="true" ma:displayName="幅" ma:internalName="ImageWidth" ma:readOnly="true">
      <xsd:simpleType>
        <xsd:restriction base="dms:Unknown"/>
      </xsd:simpleType>
    </xsd:element>
    <xsd:element name="ImageHeight" ma:index="22" nillable="true" ma:displayName="高さ" ma:internalName="ImageHeight" ma:readOnly="true">
      <xsd:simpleType>
        <xsd:restriction base="dms:Unknown"/>
      </xsd:simpleType>
    </xsd:element>
    <xsd:element name="ImageCreateDate" ma:index="25" nillable="true" ma:displayName="画像の作成日"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著作権"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作成者"/>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ma:index="23" ma:displayName="コメント"/>
        <xsd:element name="keywords" minOccurs="0" maxOccurs="1" type="xsd:string" ma:index="14" ma:displayName="キーワード"/>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118B48F-F210-4F58-917E-67892A0C8F40}">
  <ds:schemaRefs>
    <ds:schemaRef ds:uri="http://schemas.microsoft.com/sharepoint/v3/contenttype/forms"/>
  </ds:schemaRefs>
</ds:datastoreItem>
</file>

<file path=customXml/itemProps2.xml><?xml version="1.0" encoding="utf-8"?>
<ds:datastoreItem xmlns:ds="http://schemas.openxmlformats.org/officeDocument/2006/customXml" ds:itemID="{4E21B286-A395-480F-812B-D3810D1663A3}">
  <ds:schemaRefs>
    <ds:schemaRef ds:uri="http://purl.org/dc/elements/1.1/"/>
    <ds:schemaRef ds:uri="http://schemas.microsoft.com/office/2006/metadata/properties"/>
    <ds:schemaRef ds:uri="A0C1827B-F5FB-424B-8DA3-E2081AF9079D"/>
    <ds:schemaRef ds:uri="http://schemas.microsoft.com/sharepoint/v3"/>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a0c1827b-f5fb-424b-8da3-e2081af9079d"/>
    <ds:schemaRef ds:uri="http://schemas.microsoft.com/sharepoint/v3/fields"/>
    <ds:schemaRef ds:uri="http://www.w3.org/XML/1998/namespace"/>
    <ds:schemaRef ds:uri="http://purl.org/dc/terms/"/>
  </ds:schemaRefs>
</ds:datastoreItem>
</file>

<file path=customXml/itemProps3.xml><?xml version="1.0" encoding="utf-8"?>
<ds:datastoreItem xmlns:ds="http://schemas.openxmlformats.org/officeDocument/2006/customXml" ds:itemID="{052AD581-E369-4674-99D0-A108DF4618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0C1827B-F5FB-424B-8DA3-E2081AF9079D"/>
    <ds:schemaRef ds:uri="http://schemas.microsoft.com/sharepoint/v3/fields"/>
    <ds:schemaRef ds:uri="a0c1827b-f5fb-424b-8da3-e2081af907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DT Template_A4_J</Template>
  <TotalTime>5732</TotalTime>
  <Words>1134</Words>
  <Application>Microsoft Office PowerPoint</Application>
  <PresentationFormat>A4 210 x 297 mm</PresentationFormat>
  <Paragraphs>102</Paragraphs>
  <Slides>6</Slides>
  <Notes>2</Notes>
  <HiddenSlides>0</HiddenSlides>
  <MMClips>0</MMClips>
  <ScaleCrop>false</ScaleCrop>
  <HeadingPairs>
    <vt:vector size="8" baseType="variant">
      <vt:variant>
        <vt:lpstr>使用されているフォント</vt:lpstr>
      </vt:variant>
      <vt:variant>
        <vt:i4>5</vt:i4>
      </vt:variant>
      <vt:variant>
        <vt:lpstr>テーマ</vt:lpstr>
      </vt:variant>
      <vt:variant>
        <vt:i4>2</vt:i4>
      </vt:variant>
      <vt:variant>
        <vt:lpstr>埋め込まれた OLE サーバー</vt:lpstr>
      </vt:variant>
      <vt:variant>
        <vt:i4>1</vt:i4>
      </vt:variant>
      <vt:variant>
        <vt:lpstr>スライド タイトル</vt:lpstr>
      </vt:variant>
      <vt:variant>
        <vt:i4>6</vt:i4>
      </vt:variant>
    </vt:vector>
  </HeadingPairs>
  <TitlesOfParts>
    <vt:vector size="14" baseType="lpstr">
      <vt:lpstr>Arial</vt:lpstr>
      <vt:lpstr>Calibri</vt:lpstr>
      <vt:lpstr>Calibri Light</vt:lpstr>
      <vt:lpstr>Verdana</vt:lpstr>
      <vt:lpstr>Wingdings</vt:lpstr>
      <vt:lpstr>DT Template_A4_J_202201</vt:lpstr>
      <vt:lpstr>DT Template_A4_J_202201_補足版</vt:lpstr>
      <vt:lpstr>think-cell スライド</vt:lpstr>
      <vt:lpstr>１．ビジネスアイデアの概要</vt:lpstr>
      <vt:lpstr>２．対象とする社会課題</vt:lpstr>
      <vt:lpstr>３．ビジネスアイデアの提供価値・ソリューション</vt:lpstr>
      <vt:lpstr>４．ビジネスアイデアの実現可能性・希望する費用支援</vt:lpstr>
      <vt:lpstr>５．その他（参考資料）</vt:lpstr>
      <vt:lpstr>参考）一般的な製品・サービス開発フェーズと実施内容</vt:lpstr>
    </vt:vector>
  </TitlesOfParts>
  <Manager/>
  <Company>DTT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DTテンプレート　【A4版】</dc:title>
  <dc:creator>Nayuta Mitsuma</dc:creator>
  <cp:keywords/>
  <dc:description/>
  <cp:lastModifiedBy>Tanaka, Shota 1</cp:lastModifiedBy>
  <cp:revision>314</cp:revision>
  <cp:lastPrinted>2019-06-13T07:52:20Z</cp:lastPrinted>
  <dcterms:created xsi:type="dcterms:W3CDTF">2022-01-05T05:27:03Z</dcterms:created>
  <dcterms:modified xsi:type="dcterms:W3CDTF">2023-09-04T02:08:15Z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0x0101009148F5A04DDD49CBA7127AADA5FB792B00AADE34325A8B49CDA8BB4DB53328F21400778D91BD771A4F4A8466E309A7EEFEC7</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