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992" r:id="rId1"/>
  </p:sldMasterIdLst>
  <p:notesMasterIdLst>
    <p:notesMasterId r:id="rId15"/>
  </p:notesMasterIdLst>
  <p:sldIdLst>
    <p:sldId id="12355" r:id="rId2"/>
    <p:sldId id="12346" r:id="rId3"/>
    <p:sldId id="12361" r:id="rId4"/>
    <p:sldId id="2145705011" r:id="rId5"/>
    <p:sldId id="2145705008" r:id="rId6"/>
    <p:sldId id="2145705014" r:id="rId7"/>
    <p:sldId id="2145704993" r:id="rId8"/>
    <p:sldId id="2145705010" r:id="rId9"/>
    <p:sldId id="2145704998" r:id="rId10"/>
    <p:sldId id="2145705002" r:id="rId11"/>
    <p:sldId id="2145705003" r:id="rId12"/>
    <p:sldId id="2145705004" r:id="rId13"/>
    <p:sldId id="2145705005" r:id="rId14"/>
  </p:sldIdLst>
  <p:sldSz cx="9906000" cy="6858000" type="A4"/>
  <p:notesSz cx="6770688" cy="9350375"/>
  <p:custDataLst>
    <p:tags r:id="rId16"/>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2" pos="3120" userDrawn="1">
          <p15:clr>
            <a:srgbClr val="A4A3A4"/>
          </p15:clr>
        </p15:guide>
        <p15:guide id="3" orient="horz" pos="218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8F8"/>
    <a:srgbClr val="EBF5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06" autoAdjust="0"/>
    <p:restoredTop sz="93386" autoAdjust="0"/>
  </p:normalViewPr>
  <p:slideViewPr>
    <p:cSldViewPr snapToGrid="0" showGuides="1">
      <p:cViewPr varScale="1">
        <p:scale>
          <a:sx n="101" d="100"/>
          <a:sy n="101" d="100"/>
        </p:scale>
        <p:origin x="1650" y="96"/>
      </p:cViewPr>
      <p:guideLst>
        <p:guide pos="3120"/>
        <p:guide orient="horz" pos="2183"/>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34550" cy="469399"/>
          </a:xfrm>
          <a:prstGeom prst="rect">
            <a:avLst/>
          </a:prstGeom>
        </p:spPr>
        <p:txBody>
          <a:bodyPr vert="horz" lIns="88786" tIns="44393" rIns="88786" bIns="44393" rtlCol="0"/>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3834543" y="0"/>
            <a:ext cx="2934549" cy="469399"/>
          </a:xfrm>
          <a:prstGeom prst="rect">
            <a:avLst/>
          </a:prstGeom>
        </p:spPr>
        <p:txBody>
          <a:bodyPr vert="horz" lIns="88786" tIns="44393" rIns="88786" bIns="44393" rtlCol="0"/>
          <a:lstStyle>
            <a:lvl1pPr algn="r">
              <a:defRPr sz="12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2023/4/25</a:t>
            </a:fld>
            <a:endParaRPr kumimoji="1" lang="ja-JP" altLang="en-US"/>
          </a:p>
        </p:txBody>
      </p:sp>
      <p:sp>
        <p:nvSpPr>
          <p:cNvPr id="4" name="スライド イメージ プレースホルダー 3"/>
          <p:cNvSpPr>
            <a:spLocks noGrp="1" noRot="1" noChangeAspect="1"/>
          </p:cNvSpPr>
          <p:nvPr>
            <p:ph type="sldImg" idx="2"/>
          </p:nvPr>
        </p:nvSpPr>
        <p:spPr>
          <a:xfrm>
            <a:off x="1108075" y="1169988"/>
            <a:ext cx="4554538" cy="3152775"/>
          </a:xfrm>
          <a:prstGeom prst="rect">
            <a:avLst/>
          </a:prstGeom>
          <a:noFill/>
          <a:ln w="12700">
            <a:solidFill>
              <a:prstClr val="black"/>
            </a:solidFill>
          </a:ln>
        </p:spPr>
        <p:txBody>
          <a:bodyPr vert="horz" lIns="88786" tIns="44393" rIns="88786" bIns="44393" rtlCol="0" anchor="ctr"/>
          <a:lstStyle/>
          <a:p>
            <a:endParaRPr lang="ja-JP" altLang="en-US" dirty="0"/>
          </a:p>
        </p:txBody>
      </p:sp>
      <p:sp>
        <p:nvSpPr>
          <p:cNvPr id="5" name="ノート プレースホルダー 4"/>
          <p:cNvSpPr>
            <a:spLocks noGrp="1"/>
          </p:cNvSpPr>
          <p:nvPr>
            <p:ph type="body" sz="quarter" idx="3"/>
          </p:nvPr>
        </p:nvSpPr>
        <p:spPr>
          <a:xfrm>
            <a:off x="676591" y="4499915"/>
            <a:ext cx="5417508" cy="3681475"/>
          </a:xfrm>
          <a:prstGeom prst="rect">
            <a:avLst/>
          </a:prstGeom>
        </p:spPr>
        <p:txBody>
          <a:bodyPr vert="horz" lIns="88786" tIns="44393" rIns="88786" bIns="44393"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1" y="8880976"/>
            <a:ext cx="2934550" cy="469399"/>
          </a:xfrm>
          <a:prstGeom prst="rect">
            <a:avLst/>
          </a:prstGeom>
        </p:spPr>
        <p:txBody>
          <a:bodyPr vert="horz" lIns="88786" tIns="44393" rIns="88786" bIns="44393" rtlCol="0" anchor="b"/>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3834543" y="8880976"/>
            <a:ext cx="2934549" cy="469399"/>
          </a:xfrm>
          <a:prstGeom prst="rect">
            <a:avLst/>
          </a:prstGeom>
        </p:spPr>
        <p:txBody>
          <a:bodyPr vert="horz" lIns="88786" tIns="44393" rIns="88786" bIns="44393" rtlCol="0" anchor="b"/>
          <a:lstStyle>
            <a:lvl1pPr algn="r">
              <a:defRPr sz="12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defTabSz="880201">
              <a:defRPr/>
            </a:pPr>
            <a:fld id="{02F27442-E2DD-47E0-9A95-A7278F0D11B3}" type="slidenum">
              <a:rPr lang="ja-JP" altLang="en-US">
                <a:solidFill>
                  <a:prstClr val="black"/>
                </a:solidFill>
                <a:latin typeface="Calibri" panose="020F0502020204030204"/>
              </a:rPr>
              <a:pPr defTabSz="880201">
                <a:defRPr/>
              </a:pPr>
              <a:t>2</a:t>
            </a:fld>
            <a:endParaRPr lang="en-US" altLang="ja-JP" dirty="0">
              <a:solidFill>
                <a:prstClr val="black"/>
              </a:solidFill>
              <a:latin typeface="Calibri" panose="020F0502020204030204"/>
            </a:endParaRPr>
          </a:p>
        </p:txBody>
      </p:sp>
      <p:sp>
        <p:nvSpPr>
          <p:cNvPr id="3245058" name="Rectangle 2"/>
          <p:cNvSpPr>
            <a:spLocks noGrp="1" noRot="1" noChangeAspect="1" noChangeArrowheads="1" noTextEdit="1"/>
          </p:cNvSpPr>
          <p:nvPr>
            <p:ph type="sldImg"/>
          </p:nvPr>
        </p:nvSpPr>
        <p:spPr>
          <a:xfrm>
            <a:off x="857250" y="712788"/>
            <a:ext cx="5064125" cy="3506787"/>
          </a:xfrm>
          <a:ln/>
        </p:spPr>
      </p:sp>
      <p:sp>
        <p:nvSpPr>
          <p:cNvPr id="3245059" name="Rectangle 3"/>
          <p:cNvSpPr>
            <a:spLocks noGrp="1" noChangeArrowheads="1"/>
          </p:cNvSpPr>
          <p:nvPr>
            <p:ph type="body" idx="1"/>
          </p:nvPr>
        </p:nvSpPr>
        <p:spPr/>
        <p:txBody>
          <a:bodyPr/>
          <a:lstStyle/>
          <a:p>
            <a:pPr>
              <a:buFontTx/>
              <a:buChar char="•"/>
            </a:pPr>
            <a:endParaRPr lang="en-GB" dirty="0"/>
          </a:p>
        </p:txBody>
      </p:sp>
    </p:spTree>
    <p:extLst>
      <p:ext uri="{BB962C8B-B14F-4D97-AF65-F5344CB8AC3E}">
        <p14:creationId xmlns:p14="http://schemas.microsoft.com/office/powerpoint/2010/main" val="18297535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2"/>
            </p:custDataLst>
            <p:extLst>
              <p:ext uri="{D42A27DB-BD31-4B8C-83A1-F6EECF244321}">
                <p14:modId xmlns:p14="http://schemas.microsoft.com/office/powerpoint/2010/main" val="39326826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579831"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pPr fontAlgn="auto">
              <a:spcBef>
                <a:spcPts val="0"/>
              </a:spcBef>
              <a:spcAft>
                <a:spcPts val="0"/>
              </a:spcAft>
            </a:pPr>
            <a:r>
              <a:rPr kumimoji="1" lang="ja-JP" altLang="en-US" dirty="0"/>
              <a:t>多摩イノベーションエコシステム促進事業 リーディングプロジェクト募集</a:t>
            </a:r>
            <a:endParaRPr kumimoji="1"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6" name="タイトル 5"/>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702448550"/>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基本版） コンテンツ全面_レベル_Proposal">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10"/>
          </p:nvPr>
        </p:nvSpPr>
        <p:spPr bwMode="gray"/>
        <p:txBody>
          <a:bodyPr/>
          <a:lstStyle>
            <a:lvl1pPr>
              <a:defRPr>
                <a:solidFill>
                  <a:schemeClr val="tx1"/>
                </a:solidFill>
              </a:defRPr>
            </a:lvl1pPr>
          </a:lstStyle>
          <a:p>
            <a:fld id="{543A0986-838B-4D2A-A95C-8CB1738263FE}" type="slidenum">
              <a:rPr lang="ja-JP" altLang="en-US" smtClean="0"/>
              <a:pPr/>
              <a:t>‹#›</a:t>
            </a:fld>
            <a:endParaRPr lang="ja-JP" altLang="en-US"/>
          </a:p>
        </p:txBody>
      </p:sp>
      <p:sp>
        <p:nvSpPr>
          <p:cNvPr id="8"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a:t>Header</a:t>
            </a:r>
            <a:r>
              <a:rPr kumimoji="1" lang="ja-JP" altLang="en-US"/>
              <a:t>を入力（スライドタイトル）</a:t>
            </a:r>
          </a:p>
        </p:txBody>
      </p:sp>
      <p:sp>
        <p:nvSpPr>
          <p:cNvPr id="3" name="タイトル 2"/>
          <p:cNvSpPr>
            <a:spLocks noGrp="1"/>
          </p:cNvSpPr>
          <p:nvPr>
            <p:ph type="title" hasCustomPrompt="1"/>
          </p:nvPr>
        </p:nvSpPr>
        <p:spPr bwMode="gray">
          <a:xfrm>
            <a:off x="417000" y="136800"/>
            <a:ext cx="9072000" cy="651600"/>
          </a:xfrm>
        </p:spPr>
        <p:txBody>
          <a:body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4137957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2.xml"/><Relationship Id="rId4" Type="http://schemas.openxmlformats.org/officeDocument/2006/relationships/vmlDrawing" Target="../drawings/vmlDrawing1.v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5"/>
            </p:custDataLst>
            <p:extLst>
              <p:ext uri="{D42A27DB-BD31-4B8C-83A1-F6EECF244321}">
                <p14:modId xmlns:p14="http://schemas.microsoft.com/office/powerpoint/2010/main" val="312243208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571639" name="think-cell スライド" r:id="rId6" imgW="563" imgH="564" progId="TCLayout.ActiveDocument.1">
                  <p:embed/>
                </p:oleObj>
              </mc:Choice>
              <mc:Fallback>
                <p:oleObj name="think-cell スライド" r:id="rId6" imgW="563" imgH="564" progId="TCLayout.ActiveDocument.1">
                  <p:embed/>
                  <p:pic>
                    <p:nvPicPr>
                      <p:cNvPr id="4" name="オブジェクト 3"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8" name="フッター プレースホルダ 8"/>
          <p:cNvSpPr>
            <a:spLocks noGrp="1"/>
          </p:cNvSpPr>
          <p:nvPr>
            <p:ph type="ftr" sz="quarter" idx="3"/>
          </p:nvPr>
        </p:nvSpPr>
        <p:spPr bwMode="gray">
          <a:xfrm>
            <a:off x="416999" y="6588000"/>
            <a:ext cx="4068000"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pPr fontAlgn="auto">
              <a:spcBef>
                <a:spcPts val="0"/>
              </a:spcBef>
              <a:spcAft>
                <a:spcPts val="0"/>
              </a:spcAft>
            </a:pPr>
            <a:r>
              <a:rPr kumimoji="1" lang="ja-JP" altLang="en-US" dirty="0"/>
              <a:t>多摩イノベーションエコシステム促進事業 リーディングプロジェクト募集</a:t>
            </a:r>
            <a:endParaRPr kumimoji="1" lang="en-GB" altLang="en-GB" dirty="0"/>
          </a:p>
        </p:txBody>
      </p:sp>
      <p:sp>
        <p:nvSpPr>
          <p:cNvPr id="9" name="スライド番号プレースホルダ 9"/>
          <p:cNvSpPr>
            <a:spLocks noGrp="1"/>
          </p:cNvSpPr>
          <p:nvPr>
            <p:ph type="sldNum" sz="quarter" idx="4"/>
          </p:nvPr>
        </p:nvSpPr>
        <p:spPr bwMode="gray">
          <a:xfrm>
            <a:off x="48630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Tree>
    <p:extLst>
      <p:ext uri="{BB962C8B-B14F-4D97-AF65-F5344CB8AC3E}">
        <p14:creationId xmlns:p14="http://schemas.microsoft.com/office/powerpoint/2010/main" val="2172187055"/>
      </p:ext>
    </p:extLst>
  </p:cSld>
  <p:clrMap bg1="lt1" tx1="dk1" bg2="lt2" tx2="dk2" accent1="accent1" accent2="accent2" accent3="accent3" accent4="accent4" accent5="accent5" accent6="accent6" hlink="hlink" folHlink="folHlink"/>
  <p:sldLayoutIdLst>
    <p:sldLayoutId id="2147484000" r:id="rId1"/>
    <p:sldLayoutId id="2147484001" r:id="rId2"/>
  </p:sldLayoutIdLst>
  <p:hf hdr="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1" orient="horz" pos="96">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6" orient="horz" pos="504">
          <p15:clr>
            <a:srgbClr val="A4A3A4"/>
          </p15:clr>
        </p15:guide>
        <p15:guide id="7" orient="horz" pos="640">
          <p15:clr>
            <a:srgbClr val="A4A3A4"/>
          </p15:clr>
        </p15:guide>
        <p15:guide id="8" orient="horz" pos="935">
          <p15:clr>
            <a:srgbClr val="A4A3A4"/>
          </p15:clr>
        </p15:guide>
        <p15:guide id="9" orient="horz" pos="3974">
          <p15:clr>
            <a:srgbClr val="A4A3A4"/>
          </p15:clr>
        </p15:guide>
        <p15:guide id="10" orient="horz" pos="4156">
          <p15:clr>
            <a:srgbClr val="A4A3A4"/>
          </p15:clr>
        </p15:guide>
        <p15:guide id="11" orient="horz" pos="4269">
          <p15:clr>
            <a:srgbClr val="A4A3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BA20886E-93F1-44D3-A80F-6C68E8301DE6}"/>
              </a:ext>
            </a:extLst>
          </p:cNvPr>
          <p:cNvSpPr>
            <a:spLocks noGrp="1"/>
          </p:cNvSpPr>
          <p:nvPr>
            <p:ph type="title"/>
          </p:nvPr>
        </p:nvSpPr>
        <p:spPr>
          <a:xfrm>
            <a:off x="417000" y="3121200"/>
            <a:ext cx="9072000" cy="615600"/>
          </a:xfrm>
        </p:spPr>
        <p:txBody>
          <a:bodyPr anchor="ctr"/>
          <a:lstStyle/>
          <a:p>
            <a:pPr algn="ctr"/>
            <a:r>
              <a:rPr lang="ja-JP" altLang="en-US" sz="3200" dirty="0"/>
              <a:t>様式</a:t>
            </a:r>
            <a:r>
              <a:rPr lang="en-US" altLang="ja-JP" sz="3200" dirty="0"/>
              <a:t>3</a:t>
            </a:r>
            <a:br>
              <a:rPr lang="en-US" altLang="ja-JP" sz="3200" dirty="0"/>
            </a:br>
            <a:r>
              <a:rPr lang="ja-JP" altLang="en-US" sz="3200" dirty="0"/>
              <a:t>提案書フォーマット</a:t>
            </a:r>
          </a:p>
        </p:txBody>
      </p:sp>
    </p:spTree>
    <p:extLst>
      <p:ext uri="{BB962C8B-B14F-4D97-AF65-F5344CB8AC3E}">
        <p14:creationId xmlns:p14="http://schemas.microsoft.com/office/powerpoint/2010/main" val="3519917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11"/>
          </p:nvPr>
        </p:nvSpPr>
        <p:spPr/>
        <p:txBody>
          <a:bodyPr/>
          <a:lstStyle/>
          <a:p>
            <a:fld id="{AA5FCFE5-FE56-4EF1-80A8-07776887C2A1}" type="slidenum">
              <a:rPr lang="ja-JP" altLang="en-US" smtClean="0"/>
              <a:pPr/>
              <a:t>10</a:t>
            </a:fld>
            <a:endParaRPr lang="ja-JP" altLang="en-US" dirty="0"/>
          </a:p>
        </p:txBody>
      </p:sp>
      <p:sp>
        <p:nvSpPr>
          <p:cNvPr id="53" name="正方形/長方形 52">
            <a:extLst>
              <a:ext uri="{FF2B5EF4-FFF2-40B4-BE49-F238E27FC236}">
                <a16:creationId xmlns:a16="http://schemas.microsoft.com/office/drawing/2014/main" id="{040348D9-DB8B-4CD4-8974-15CE1424D484}"/>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sp>
        <p:nvSpPr>
          <p:cNvPr id="203" name="フッター プレースホルダー 4">
            <a:extLst>
              <a:ext uri="{FF2B5EF4-FFF2-40B4-BE49-F238E27FC236}">
                <a16:creationId xmlns:a16="http://schemas.microsoft.com/office/drawing/2014/main" id="{C0B0EB3E-4A80-4583-9024-9386750025FC}"/>
              </a:ext>
            </a:extLst>
          </p:cNvPr>
          <p:cNvSpPr txBox="1">
            <a:spLocks/>
          </p:cNvSpPr>
          <p:nvPr/>
        </p:nvSpPr>
        <p:spPr bwMode="gray">
          <a:xfrm>
            <a:off x="4533000" y="1627122"/>
            <a:ext cx="24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0"/>
            </a:lvl1pPr>
          </a:lstStyle>
          <a:p>
            <a:r>
              <a:rPr lang="ja-JP" altLang="en-US" dirty="0"/>
              <a:t>得意とする技術・能力等</a:t>
            </a:r>
          </a:p>
        </p:txBody>
      </p:sp>
      <p:cxnSp>
        <p:nvCxnSpPr>
          <p:cNvPr id="204" name="直線コネクタ 203">
            <a:extLst>
              <a:ext uri="{FF2B5EF4-FFF2-40B4-BE49-F238E27FC236}">
                <a16:creationId xmlns:a16="http://schemas.microsoft.com/office/drawing/2014/main" id="{60666C6D-5491-4724-94C2-DF0E19D80558}"/>
              </a:ext>
            </a:extLst>
          </p:cNvPr>
          <p:cNvCxnSpPr/>
          <p:nvPr/>
        </p:nvCxnSpPr>
        <p:spPr>
          <a:xfrm>
            <a:off x="4533000" y="1915122"/>
            <a:ext cx="2448000"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205" name="フッター プレースホルダー 4">
            <a:extLst>
              <a:ext uri="{FF2B5EF4-FFF2-40B4-BE49-F238E27FC236}">
                <a16:creationId xmlns:a16="http://schemas.microsoft.com/office/drawing/2014/main" id="{8ECBD812-A5A8-4ADC-BC60-CA916BAA406F}"/>
              </a:ext>
            </a:extLst>
          </p:cNvPr>
          <p:cNvSpPr txBox="1">
            <a:spLocks/>
          </p:cNvSpPr>
          <p:nvPr/>
        </p:nvSpPr>
        <p:spPr bwMode="gray">
          <a:xfrm>
            <a:off x="2025000" y="1627122"/>
            <a:ext cx="24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0"/>
            </a:lvl1pPr>
          </a:lstStyle>
          <a:p>
            <a:r>
              <a:rPr lang="ja-JP" altLang="en-US" dirty="0"/>
              <a:t>想定される役割</a:t>
            </a:r>
          </a:p>
        </p:txBody>
      </p:sp>
      <p:cxnSp>
        <p:nvCxnSpPr>
          <p:cNvPr id="206" name="直線コネクタ 205">
            <a:extLst>
              <a:ext uri="{FF2B5EF4-FFF2-40B4-BE49-F238E27FC236}">
                <a16:creationId xmlns:a16="http://schemas.microsoft.com/office/drawing/2014/main" id="{17BDB6DC-C4E7-4FDF-94C5-88F5A868F8B8}"/>
              </a:ext>
            </a:extLst>
          </p:cNvPr>
          <p:cNvCxnSpPr/>
          <p:nvPr/>
        </p:nvCxnSpPr>
        <p:spPr>
          <a:xfrm>
            <a:off x="2025000" y="1915122"/>
            <a:ext cx="2448000"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207" name="フッター プレースホルダー 4">
            <a:extLst>
              <a:ext uri="{FF2B5EF4-FFF2-40B4-BE49-F238E27FC236}">
                <a16:creationId xmlns:a16="http://schemas.microsoft.com/office/drawing/2014/main" id="{002520ED-8B14-4428-9262-8A1B1A426473}"/>
              </a:ext>
            </a:extLst>
          </p:cNvPr>
          <p:cNvSpPr txBox="1">
            <a:spLocks/>
          </p:cNvSpPr>
          <p:nvPr/>
        </p:nvSpPr>
        <p:spPr bwMode="gray">
          <a:xfrm>
            <a:off x="7041000" y="1627122"/>
            <a:ext cx="24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b="0" dirty="0">
                <a:solidFill>
                  <a:schemeClr val="tx1"/>
                </a:solidFill>
              </a:rPr>
              <a:t>類似の事業経験</a:t>
            </a:r>
            <a:endParaRPr lang="ja-JP" altLang="en-US" b="0" baseline="30000" dirty="0">
              <a:solidFill>
                <a:schemeClr val="tx1"/>
              </a:solidFill>
            </a:endParaRPr>
          </a:p>
        </p:txBody>
      </p:sp>
      <p:cxnSp>
        <p:nvCxnSpPr>
          <p:cNvPr id="208" name="直線コネクタ 207">
            <a:extLst>
              <a:ext uri="{FF2B5EF4-FFF2-40B4-BE49-F238E27FC236}">
                <a16:creationId xmlns:a16="http://schemas.microsoft.com/office/drawing/2014/main" id="{85E6A4C8-5A01-47DE-8875-DC3E28E8D5B7}"/>
              </a:ext>
            </a:extLst>
          </p:cNvPr>
          <p:cNvCxnSpPr/>
          <p:nvPr/>
        </p:nvCxnSpPr>
        <p:spPr>
          <a:xfrm>
            <a:off x="7041000" y="1915122"/>
            <a:ext cx="2448000"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209" name="フッター プレースホルダー 4">
            <a:extLst>
              <a:ext uri="{FF2B5EF4-FFF2-40B4-BE49-F238E27FC236}">
                <a16:creationId xmlns:a16="http://schemas.microsoft.com/office/drawing/2014/main" id="{149A05D1-FF6F-4B1C-ADFA-D7AB03ABBA17}"/>
              </a:ext>
            </a:extLst>
          </p:cNvPr>
          <p:cNvSpPr txBox="1">
            <a:spLocks/>
          </p:cNvSpPr>
          <p:nvPr/>
        </p:nvSpPr>
        <p:spPr bwMode="gray">
          <a:xfrm>
            <a:off x="417000" y="1627122"/>
            <a:ext cx="15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b="0" dirty="0">
                <a:solidFill>
                  <a:schemeClr val="tx1"/>
                </a:solidFill>
              </a:rPr>
              <a:t>プレイヤー</a:t>
            </a:r>
            <a:endParaRPr lang="ja-JP" altLang="en-US" b="0" baseline="30000" dirty="0">
              <a:solidFill>
                <a:schemeClr val="tx1"/>
              </a:solidFill>
            </a:endParaRPr>
          </a:p>
        </p:txBody>
      </p:sp>
      <p:cxnSp>
        <p:nvCxnSpPr>
          <p:cNvPr id="210" name="直線コネクタ 209">
            <a:extLst>
              <a:ext uri="{FF2B5EF4-FFF2-40B4-BE49-F238E27FC236}">
                <a16:creationId xmlns:a16="http://schemas.microsoft.com/office/drawing/2014/main" id="{6B41DEEA-AC7B-4618-8DD3-C59E7977E504}"/>
              </a:ext>
            </a:extLst>
          </p:cNvPr>
          <p:cNvCxnSpPr/>
          <p:nvPr/>
        </p:nvCxnSpPr>
        <p:spPr>
          <a:xfrm>
            <a:off x="417000" y="1915122"/>
            <a:ext cx="1548000"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212" name="直線コネクタ 211">
            <a:extLst>
              <a:ext uri="{FF2B5EF4-FFF2-40B4-BE49-F238E27FC236}">
                <a16:creationId xmlns:a16="http://schemas.microsoft.com/office/drawing/2014/main" id="{363DD59C-FB9B-4C39-A982-86BAF4DF23A1}"/>
              </a:ext>
            </a:extLst>
          </p:cNvPr>
          <p:cNvCxnSpPr/>
          <p:nvPr/>
        </p:nvCxnSpPr>
        <p:spPr>
          <a:xfrm flipV="1">
            <a:off x="417000" y="2818004"/>
            <a:ext cx="9072000" cy="0"/>
          </a:xfrm>
          <a:prstGeom prst="line">
            <a:avLst/>
          </a:prstGeom>
          <a:ln w="6350">
            <a:solidFill>
              <a:srgbClr val="BBBCBC"/>
            </a:solidFill>
            <a:prstDash val="dash"/>
          </a:ln>
        </p:spPr>
        <p:style>
          <a:lnRef idx="1">
            <a:schemeClr val="accent1"/>
          </a:lnRef>
          <a:fillRef idx="0">
            <a:schemeClr val="accent1"/>
          </a:fillRef>
          <a:effectRef idx="0">
            <a:schemeClr val="accent1"/>
          </a:effectRef>
          <a:fontRef idx="minor">
            <a:schemeClr val="tx1"/>
          </a:fontRef>
        </p:style>
      </p:cxnSp>
      <p:cxnSp>
        <p:nvCxnSpPr>
          <p:cNvPr id="213" name="直線コネクタ 212">
            <a:extLst>
              <a:ext uri="{FF2B5EF4-FFF2-40B4-BE49-F238E27FC236}">
                <a16:creationId xmlns:a16="http://schemas.microsoft.com/office/drawing/2014/main" id="{48FCA4E0-B10C-4C3D-9240-C04D5DB6209E}"/>
              </a:ext>
            </a:extLst>
          </p:cNvPr>
          <p:cNvCxnSpPr/>
          <p:nvPr/>
        </p:nvCxnSpPr>
        <p:spPr>
          <a:xfrm flipV="1">
            <a:off x="417000" y="3698713"/>
            <a:ext cx="9072000" cy="0"/>
          </a:xfrm>
          <a:prstGeom prst="line">
            <a:avLst/>
          </a:prstGeom>
          <a:ln w="6350">
            <a:solidFill>
              <a:srgbClr val="BBBCBC"/>
            </a:solidFill>
            <a:prstDash val="dash"/>
          </a:ln>
        </p:spPr>
        <p:style>
          <a:lnRef idx="1">
            <a:schemeClr val="accent1"/>
          </a:lnRef>
          <a:fillRef idx="0">
            <a:schemeClr val="accent1"/>
          </a:fillRef>
          <a:effectRef idx="0">
            <a:schemeClr val="accent1"/>
          </a:effectRef>
          <a:fontRef idx="minor">
            <a:schemeClr val="tx1"/>
          </a:fontRef>
        </p:style>
      </p:cxnSp>
      <p:sp>
        <p:nvSpPr>
          <p:cNvPr id="218" name="テキスト ボックス 217">
            <a:extLst>
              <a:ext uri="{FF2B5EF4-FFF2-40B4-BE49-F238E27FC236}">
                <a16:creationId xmlns:a16="http://schemas.microsoft.com/office/drawing/2014/main" id="{02719D25-0D4D-4411-A6CE-26FB4D1E9903}"/>
              </a:ext>
            </a:extLst>
          </p:cNvPr>
          <p:cNvSpPr txBox="1"/>
          <p:nvPr/>
        </p:nvSpPr>
        <p:spPr>
          <a:xfrm>
            <a:off x="4533000" y="1969413"/>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19" name="テキスト ボックス 218">
            <a:extLst>
              <a:ext uri="{FF2B5EF4-FFF2-40B4-BE49-F238E27FC236}">
                <a16:creationId xmlns:a16="http://schemas.microsoft.com/office/drawing/2014/main" id="{F5ABDF40-F104-4759-88D4-EA17E046EFCE}"/>
              </a:ext>
            </a:extLst>
          </p:cNvPr>
          <p:cNvSpPr txBox="1"/>
          <p:nvPr/>
        </p:nvSpPr>
        <p:spPr>
          <a:xfrm>
            <a:off x="2025000" y="1969413"/>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20" name="テキスト ボックス 219">
            <a:extLst>
              <a:ext uri="{FF2B5EF4-FFF2-40B4-BE49-F238E27FC236}">
                <a16:creationId xmlns:a16="http://schemas.microsoft.com/office/drawing/2014/main" id="{40233E4D-F6D1-4C9D-8132-2D7856DB4DB3}"/>
              </a:ext>
            </a:extLst>
          </p:cNvPr>
          <p:cNvSpPr txBox="1"/>
          <p:nvPr/>
        </p:nvSpPr>
        <p:spPr>
          <a:xfrm>
            <a:off x="7041000" y="1969413"/>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21" name="テキスト ボックス 220">
            <a:extLst>
              <a:ext uri="{FF2B5EF4-FFF2-40B4-BE49-F238E27FC236}">
                <a16:creationId xmlns:a16="http://schemas.microsoft.com/office/drawing/2014/main" id="{24F9C186-2861-4DFD-AA18-96E928031759}"/>
              </a:ext>
            </a:extLst>
          </p:cNvPr>
          <p:cNvSpPr txBox="1"/>
          <p:nvPr/>
        </p:nvSpPr>
        <p:spPr>
          <a:xfrm>
            <a:off x="417000" y="1969413"/>
            <a:ext cx="1548000" cy="816473"/>
          </a:xfrm>
          <a:prstGeom prst="rect">
            <a:avLst/>
          </a:prstGeom>
          <a:solidFill>
            <a:srgbClr val="DDEFE8"/>
          </a:solidFill>
          <a:ln w="6350">
            <a:solidFill>
              <a:srgbClr val="DDEFE8"/>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lvl="0" indent="0" algn="ctr" defTabSz="914400" eaLnBrk="1" hangingPunct="1">
              <a:lnSpc>
                <a:spcPct val="100000"/>
              </a:lnSpc>
              <a:spcBef>
                <a:spcPct val="0"/>
              </a:spcBef>
              <a:buNone/>
            </a:pPr>
            <a:r>
              <a:rPr kumimoji="0" lang="en-US" altLang="ja-JP" dirty="0"/>
              <a:t>【</a:t>
            </a:r>
            <a:r>
              <a:rPr kumimoji="0" lang="ja-JP" altLang="en-US" dirty="0"/>
              <a:t>代表事業者</a:t>
            </a:r>
            <a:r>
              <a:rPr kumimoji="0" lang="en-US" altLang="ja-JP" dirty="0"/>
              <a:t>】</a:t>
            </a:r>
            <a:br>
              <a:rPr kumimoji="0" lang="en-US" altLang="ja-JP" dirty="0"/>
            </a:br>
            <a:r>
              <a:rPr kumimoji="0" lang="ja-JP" altLang="en-US" dirty="0"/>
              <a:t>○社</a:t>
            </a:r>
            <a:br>
              <a:rPr kumimoji="0" lang="en-US" altLang="ja-JP" dirty="0"/>
            </a:br>
            <a:r>
              <a:rPr kumimoji="0" lang="ja-JP" altLang="en-US" dirty="0"/>
              <a:t>（中小・</a:t>
            </a:r>
            <a:r>
              <a:rPr kumimoji="0" lang="en-US" altLang="ja-JP" dirty="0"/>
              <a:t>SU</a:t>
            </a:r>
            <a:r>
              <a:rPr kumimoji="0" lang="ja-JP" altLang="en-US" dirty="0"/>
              <a:t>等</a:t>
            </a:r>
            <a:r>
              <a:rPr kumimoji="0" lang="en-US" altLang="ja-JP" dirty="0"/>
              <a:t>/</a:t>
            </a:r>
          </a:p>
          <a:p>
            <a:pPr marL="0" lvl="0" indent="0" algn="ctr" defTabSz="914400" eaLnBrk="1" hangingPunct="1">
              <a:lnSpc>
                <a:spcPct val="100000"/>
              </a:lnSpc>
              <a:spcBef>
                <a:spcPct val="0"/>
              </a:spcBef>
              <a:buNone/>
            </a:pPr>
            <a:r>
              <a:rPr kumimoji="0" lang="ja-JP" altLang="en-US" dirty="0"/>
              <a:t>多摩・区部等　）</a:t>
            </a:r>
          </a:p>
        </p:txBody>
      </p:sp>
      <p:sp>
        <p:nvSpPr>
          <p:cNvPr id="222" name="テキスト ボックス 221">
            <a:extLst>
              <a:ext uri="{FF2B5EF4-FFF2-40B4-BE49-F238E27FC236}">
                <a16:creationId xmlns:a16="http://schemas.microsoft.com/office/drawing/2014/main" id="{6EA09504-AA1A-4DC2-9C9D-EEC547E412B0}"/>
              </a:ext>
            </a:extLst>
          </p:cNvPr>
          <p:cNvSpPr txBox="1"/>
          <p:nvPr/>
        </p:nvSpPr>
        <p:spPr>
          <a:xfrm>
            <a:off x="4533000" y="2850122"/>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23" name="テキスト ボックス 222">
            <a:extLst>
              <a:ext uri="{FF2B5EF4-FFF2-40B4-BE49-F238E27FC236}">
                <a16:creationId xmlns:a16="http://schemas.microsoft.com/office/drawing/2014/main" id="{D2D615BB-BAF6-46F4-9D04-F8E99E78D4C8}"/>
              </a:ext>
            </a:extLst>
          </p:cNvPr>
          <p:cNvSpPr txBox="1"/>
          <p:nvPr/>
        </p:nvSpPr>
        <p:spPr>
          <a:xfrm>
            <a:off x="2025000" y="2850122"/>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24" name="テキスト ボックス 223">
            <a:extLst>
              <a:ext uri="{FF2B5EF4-FFF2-40B4-BE49-F238E27FC236}">
                <a16:creationId xmlns:a16="http://schemas.microsoft.com/office/drawing/2014/main" id="{1F4D12AC-739A-4646-8B63-9277DF1B8415}"/>
              </a:ext>
            </a:extLst>
          </p:cNvPr>
          <p:cNvSpPr txBox="1"/>
          <p:nvPr/>
        </p:nvSpPr>
        <p:spPr>
          <a:xfrm>
            <a:off x="7041000" y="2850122"/>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25" name="テキスト ボックス 224">
            <a:extLst>
              <a:ext uri="{FF2B5EF4-FFF2-40B4-BE49-F238E27FC236}">
                <a16:creationId xmlns:a16="http://schemas.microsoft.com/office/drawing/2014/main" id="{BD352EB2-127B-49B0-97DA-C60A1751AE50}"/>
              </a:ext>
            </a:extLst>
          </p:cNvPr>
          <p:cNvSpPr txBox="1"/>
          <p:nvPr/>
        </p:nvSpPr>
        <p:spPr>
          <a:xfrm>
            <a:off x="417000" y="2850122"/>
            <a:ext cx="1548000" cy="816473"/>
          </a:xfrm>
          <a:prstGeom prst="rect">
            <a:avLst/>
          </a:prstGeom>
          <a:solidFill>
            <a:srgbClr val="DDEFE8"/>
          </a:solidFill>
          <a:ln w="6350">
            <a:solidFill>
              <a:srgbClr val="DDEFE8"/>
            </a:solidFill>
            <a:miter lim="800000"/>
            <a:headEnd/>
            <a:tailEnd/>
          </a:ln>
        </p:spPr>
        <p:txBody>
          <a:bodyPr lIns="72000" tIns="72000" rIns="72000" bIns="72000" rtlCol="0" anchor="ctr"/>
          <a:lstStyle>
            <a:defPPr>
              <a:defRPr lang="en-US"/>
            </a:defPPr>
            <a:lvl1pPr marL="0" lvl="0" indent="0" algn="ctr" defTabSz="914400" eaLnBrk="1" hangingPunct="1">
              <a:lnSpc>
                <a:spcPct val="100000"/>
              </a:lnSpc>
              <a:buFont typeface="Arial" panose="020B0604020202020204" pitchFamily="34" charset="0"/>
              <a:buNone/>
              <a:defRPr kumimoji="0" sz="1200">
                <a:solidFill>
                  <a:prstClr val="black"/>
                </a:solidFill>
              </a:defRPr>
            </a:lvl1pPr>
          </a:lstStyle>
          <a:p>
            <a:pPr marL="0" lvl="0" indent="0" algn="ctr" defTabSz="914400" eaLnBrk="1" hangingPunct="1">
              <a:lnSpc>
                <a:spcPct val="100000"/>
              </a:lnSpc>
              <a:spcBef>
                <a:spcPct val="0"/>
              </a:spcBef>
              <a:buNone/>
            </a:pPr>
            <a:r>
              <a:rPr kumimoji="0" lang="ja-JP" altLang="en-US" dirty="0"/>
              <a:t>○社</a:t>
            </a:r>
            <a:br>
              <a:rPr kumimoji="0" lang="en-US" altLang="ja-JP" dirty="0"/>
            </a:br>
            <a:r>
              <a:rPr kumimoji="0" lang="ja-JP" altLang="en-US" dirty="0"/>
              <a:t>（　</a:t>
            </a:r>
            <a:r>
              <a:rPr kumimoji="0" lang="en-US" altLang="ja-JP" dirty="0"/>
              <a:t>/</a:t>
            </a:r>
            <a:r>
              <a:rPr kumimoji="0" lang="ja-JP" altLang="en-US" dirty="0"/>
              <a:t>　）</a:t>
            </a:r>
          </a:p>
        </p:txBody>
      </p:sp>
      <p:sp>
        <p:nvSpPr>
          <p:cNvPr id="226" name="テキスト ボックス 225">
            <a:extLst>
              <a:ext uri="{FF2B5EF4-FFF2-40B4-BE49-F238E27FC236}">
                <a16:creationId xmlns:a16="http://schemas.microsoft.com/office/drawing/2014/main" id="{C3659EE9-0E9D-48F6-B441-BB407C123579}"/>
              </a:ext>
            </a:extLst>
          </p:cNvPr>
          <p:cNvSpPr txBox="1"/>
          <p:nvPr/>
        </p:nvSpPr>
        <p:spPr>
          <a:xfrm>
            <a:off x="4533000" y="3730831"/>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27" name="テキスト ボックス 226">
            <a:extLst>
              <a:ext uri="{FF2B5EF4-FFF2-40B4-BE49-F238E27FC236}">
                <a16:creationId xmlns:a16="http://schemas.microsoft.com/office/drawing/2014/main" id="{2D3FAEC0-FFE1-4953-ADE8-38E1B07BF2FE}"/>
              </a:ext>
            </a:extLst>
          </p:cNvPr>
          <p:cNvSpPr txBox="1"/>
          <p:nvPr/>
        </p:nvSpPr>
        <p:spPr>
          <a:xfrm>
            <a:off x="2025000" y="3730831"/>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28" name="テキスト ボックス 227">
            <a:extLst>
              <a:ext uri="{FF2B5EF4-FFF2-40B4-BE49-F238E27FC236}">
                <a16:creationId xmlns:a16="http://schemas.microsoft.com/office/drawing/2014/main" id="{4D79C9C3-6F34-4772-B264-DCD9A85D08D4}"/>
              </a:ext>
            </a:extLst>
          </p:cNvPr>
          <p:cNvSpPr txBox="1"/>
          <p:nvPr/>
        </p:nvSpPr>
        <p:spPr>
          <a:xfrm>
            <a:off x="7041000" y="3730831"/>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29" name="テキスト ボックス 228">
            <a:extLst>
              <a:ext uri="{FF2B5EF4-FFF2-40B4-BE49-F238E27FC236}">
                <a16:creationId xmlns:a16="http://schemas.microsoft.com/office/drawing/2014/main" id="{0A320461-9F0A-4A9A-8621-B2C25972980F}"/>
              </a:ext>
            </a:extLst>
          </p:cNvPr>
          <p:cNvSpPr txBox="1"/>
          <p:nvPr/>
        </p:nvSpPr>
        <p:spPr>
          <a:xfrm>
            <a:off x="417000" y="3730831"/>
            <a:ext cx="1548000" cy="816473"/>
          </a:xfrm>
          <a:prstGeom prst="rect">
            <a:avLst/>
          </a:prstGeom>
          <a:solidFill>
            <a:srgbClr val="DDEFE8"/>
          </a:solidFill>
          <a:ln w="6350">
            <a:solidFill>
              <a:srgbClr val="DDEFE8"/>
            </a:solidFill>
            <a:miter lim="800000"/>
            <a:headEnd/>
            <a:tailEnd/>
          </a:ln>
        </p:spPr>
        <p:txBody>
          <a:bodyPr lIns="72000" tIns="72000" rIns="72000" bIns="72000" rtlCol="0" anchor="ctr"/>
          <a:lstStyle>
            <a:defPPr>
              <a:defRPr lang="en-US"/>
            </a:defPPr>
            <a:lvl1pPr marL="0" lvl="0" indent="0" algn="ctr" defTabSz="914400" eaLnBrk="1" hangingPunct="1">
              <a:lnSpc>
                <a:spcPct val="100000"/>
              </a:lnSpc>
              <a:buFont typeface="Arial" panose="020B0604020202020204" pitchFamily="34" charset="0"/>
              <a:buNone/>
              <a:defRPr kumimoji="0" sz="1200">
                <a:solidFill>
                  <a:prstClr val="black"/>
                </a:solidFill>
              </a:defRPr>
            </a:lvl1pPr>
          </a:lstStyle>
          <a:p>
            <a:pPr marL="0" lvl="0" indent="0" algn="ctr" defTabSz="914400" eaLnBrk="1" hangingPunct="1">
              <a:lnSpc>
                <a:spcPct val="100000"/>
              </a:lnSpc>
              <a:spcBef>
                <a:spcPct val="0"/>
              </a:spcBef>
              <a:buNone/>
            </a:pPr>
            <a:r>
              <a:rPr kumimoji="0" lang="ja-JP" altLang="en-US" dirty="0"/>
              <a:t>○社</a:t>
            </a:r>
            <a:br>
              <a:rPr kumimoji="0" lang="en-US" altLang="ja-JP" dirty="0"/>
            </a:br>
            <a:r>
              <a:rPr kumimoji="0" lang="ja-JP" altLang="en-US" dirty="0"/>
              <a:t>（　</a:t>
            </a:r>
            <a:r>
              <a:rPr kumimoji="0" lang="en-US" altLang="ja-JP" dirty="0"/>
              <a:t>/</a:t>
            </a:r>
            <a:r>
              <a:rPr kumimoji="0" lang="ja-JP" altLang="en-US" dirty="0"/>
              <a:t>　）</a:t>
            </a:r>
          </a:p>
        </p:txBody>
      </p:sp>
      <p:sp>
        <p:nvSpPr>
          <p:cNvPr id="230" name="テキスト ボックス 229">
            <a:extLst>
              <a:ext uri="{FF2B5EF4-FFF2-40B4-BE49-F238E27FC236}">
                <a16:creationId xmlns:a16="http://schemas.microsoft.com/office/drawing/2014/main" id="{A768A66C-77C3-492C-B9E1-4D36444D0104}"/>
              </a:ext>
            </a:extLst>
          </p:cNvPr>
          <p:cNvSpPr txBox="1"/>
          <p:nvPr/>
        </p:nvSpPr>
        <p:spPr>
          <a:xfrm>
            <a:off x="4533000" y="4611541"/>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31" name="テキスト ボックス 230">
            <a:extLst>
              <a:ext uri="{FF2B5EF4-FFF2-40B4-BE49-F238E27FC236}">
                <a16:creationId xmlns:a16="http://schemas.microsoft.com/office/drawing/2014/main" id="{9FB84D2D-D3A8-4438-853B-B1E61347FDCC}"/>
              </a:ext>
            </a:extLst>
          </p:cNvPr>
          <p:cNvSpPr txBox="1"/>
          <p:nvPr/>
        </p:nvSpPr>
        <p:spPr>
          <a:xfrm>
            <a:off x="2025000" y="4611541"/>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32" name="テキスト ボックス 231">
            <a:extLst>
              <a:ext uri="{FF2B5EF4-FFF2-40B4-BE49-F238E27FC236}">
                <a16:creationId xmlns:a16="http://schemas.microsoft.com/office/drawing/2014/main" id="{CB753D04-D247-4E9D-AB04-8D3737A157C3}"/>
              </a:ext>
            </a:extLst>
          </p:cNvPr>
          <p:cNvSpPr txBox="1"/>
          <p:nvPr/>
        </p:nvSpPr>
        <p:spPr>
          <a:xfrm>
            <a:off x="7041000" y="4611541"/>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33" name="テキスト ボックス 232">
            <a:extLst>
              <a:ext uri="{FF2B5EF4-FFF2-40B4-BE49-F238E27FC236}">
                <a16:creationId xmlns:a16="http://schemas.microsoft.com/office/drawing/2014/main" id="{3E52E5CB-354E-40F1-90DB-C55DFA9F4B73}"/>
              </a:ext>
            </a:extLst>
          </p:cNvPr>
          <p:cNvSpPr txBox="1"/>
          <p:nvPr/>
        </p:nvSpPr>
        <p:spPr>
          <a:xfrm>
            <a:off x="417000" y="4611541"/>
            <a:ext cx="1548000" cy="816473"/>
          </a:xfrm>
          <a:prstGeom prst="rect">
            <a:avLst/>
          </a:prstGeom>
          <a:solidFill>
            <a:srgbClr val="DDEFE8"/>
          </a:solidFill>
          <a:ln w="6350">
            <a:solidFill>
              <a:srgbClr val="DDEFE8"/>
            </a:solidFill>
            <a:miter lim="800000"/>
            <a:headEnd/>
            <a:tailEnd/>
          </a:ln>
        </p:spPr>
        <p:txBody>
          <a:bodyPr lIns="72000" tIns="72000" rIns="72000" bIns="72000" rtlCol="0" anchor="ctr"/>
          <a:lstStyle>
            <a:defPPr>
              <a:defRPr lang="en-US"/>
            </a:defPPr>
            <a:lvl1pPr marL="0" lvl="0" indent="0" algn="ctr" defTabSz="914400" eaLnBrk="1" hangingPunct="1">
              <a:lnSpc>
                <a:spcPct val="100000"/>
              </a:lnSpc>
              <a:buFont typeface="Arial" panose="020B0604020202020204" pitchFamily="34" charset="0"/>
              <a:buNone/>
              <a:defRPr kumimoji="0" sz="1200">
                <a:solidFill>
                  <a:prstClr val="black"/>
                </a:solidFill>
              </a:defRPr>
            </a:lvl1pPr>
          </a:lstStyle>
          <a:p>
            <a:pPr marL="0" lvl="0" indent="0" algn="ctr" defTabSz="914400" eaLnBrk="1" hangingPunct="1">
              <a:lnSpc>
                <a:spcPct val="100000"/>
              </a:lnSpc>
              <a:spcBef>
                <a:spcPct val="0"/>
              </a:spcBef>
              <a:buNone/>
            </a:pPr>
            <a:r>
              <a:rPr kumimoji="0" lang="ja-JP" altLang="en-US" dirty="0"/>
              <a:t>○社</a:t>
            </a:r>
            <a:br>
              <a:rPr kumimoji="0" lang="en-US" altLang="ja-JP" dirty="0"/>
            </a:br>
            <a:r>
              <a:rPr kumimoji="0" lang="ja-JP" altLang="en-US" dirty="0"/>
              <a:t>（　</a:t>
            </a:r>
            <a:r>
              <a:rPr kumimoji="0" lang="en-US" altLang="ja-JP" dirty="0"/>
              <a:t>/</a:t>
            </a:r>
            <a:r>
              <a:rPr kumimoji="0" lang="ja-JP" altLang="en-US" dirty="0"/>
              <a:t>　）</a:t>
            </a:r>
          </a:p>
        </p:txBody>
      </p:sp>
      <p:cxnSp>
        <p:nvCxnSpPr>
          <p:cNvPr id="234" name="直線コネクタ 233">
            <a:extLst>
              <a:ext uri="{FF2B5EF4-FFF2-40B4-BE49-F238E27FC236}">
                <a16:creationId xmlns:a16="http://schemas.microsoft.com/office/drawing/2014/main" id="{C4CE899F-254B-4568-BDBC-7F491463CEE8}"/>
              </a:ext>
            </a:extLst>
          </p:cNvPr>
          <p:cNvCxnSpPr/>
          <p:nvPr/>
        </p:nvCxnSpPr>
        <p:spPr>
          <a:xfrm flipV="1">
            <a:off x="417000" y="4579422"/>
            <a:ext cx="9072000" cy="0"/>
          </a:xfrm>
          <a:prstGeom prst="line">
            <a:avLst/>
          </a:prstGeom>
          <a:ln w="6350">
            <a:solidFill>
              <a:srgbClr val="BBBCBC"/>
            </a:solidFill>
            <a:prstDash val="dash"/>
          </a:ln>
        </p:spPr>
        <p:style>
          <a:lnRef idx="1">
            <a:schemeClr val="accent1"/>
          </a:lnRef>
          <a:fillRef idx="0">
            <a:schemeClr val="accent1"/>
          </a:fillRef>
          <a:effectRef idx="0">
            <a:schemeClr val="accent1"/>
          </a:effectRef>
          <a:fontRef idx="minor">
            <a:schemeClr val="tx1"/>
          </a:fontRef>
        </p:style>
      </p:cxnSp>
      <p:sp>
        <p:nvSpPr>
          <p:cNvPr id="235" name="タイトル 3">
            <a:extLst>
              <a:ext uri="{FF2B5EF4-FFF2-40B4-BE49-F238E27FC236}">
                <a16:creationId xmlns:a16="http://schemas.microsoft.com/office/drawing/2014/main" id="{CDA07981-F8A6-4E27-AD7E-8434ECD4638F}"/>
              </a:ext>
            </a:extLst>
          </p:cNvPr>
          <p:cNvSpPr>
            <a:spLocks noGrp="1"/>
          </p:cNvSpPr>
          <p:nvPr>
            <p:ph type="title"/>
          </p:nvPr>
        </p:nvSpPr>
        <p:spPr>
          <a:xfrm>
            <a:off x="417000" y="180000"/>
            <a:ext cx="9072000" cy="615600"/>
          </a:xfrm>
        </p:spPr>
        <p:txBody>
          <a:bodyPr/>
          <a:lstStyle/>
          <a:p>
            <a:r>
              <a:rPr lang="ja-JP" altLang="en-US" dirty="0"/>
              <a:t>５</a:t>
            </a:r>
            <a:r>
              <a:rPr kumimoji="1" lang="ja-JP" altLang="en-US" dirty="0"/>
              <a:t>．体制</a:t>
            </a:r>
          </a:p>
        </p:txBody>
      </p:sp>
      <p:sp>
        <p:nvSpPr>
          <p:cNvPr id="236" name="テキスト プレースホルダー 3">
            <a:extLst>
              <a:ext uri="{FF2B5EF4-FFF2-40B4-BE49-F238E27FC236}">
                <a16:creationId xmlns:a16="http://schemas.microsoft.com/office/drawing/2014/main" id="{A53DCDD9-8E58-4755-B9C0-F6038A4F5EEC}"/>
              </a:ext>
            </a:extLst>
          </p:cNvPr>
          <p:cNvSpPr txBox="1">
            <a:spLocks/>
          </p:cNvSpPr>
          <p:nvPr/>
        </p:nvSpPr>
        <p:spPr>
          <a:xfrm>
            <a:off x="417000" y="1016000"/>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t>参画する各プレイヤーの役割</a:t>
            </a:r>
          </a:p>
        </p:txBody>
      </p:sp>
      <p:grpSp>
        <p:nvGrpSpPr>
          <p:cNvPr id="45" name="グループ化 44">
            <a:extLst>
              <a:ext uri="{FF2B5EF4-FFF2-40B4-BE49-F238E27FC236}">
                <a16:creationId xmlns:a16="http://schemas.microsoft.com/office/drawing/2014/main" id="{187C65C3-9D1D-4EC5-8E4E-485377B962C3}"/>
              </a:ext>
            </a:extLst>
          </p:cNvPr>
          <p:cNvGrpSpPr/>
          <p:nvPr/>
        </p:nvGrpSpPr>
        <p:grpSpPr>
          <a:xfrm>
            <a:off x="6705435" y="550060"/>
            <a:ext cx="3036097" cy="468000"/>
            <a:chOff x="4259313" y="277738"/>
            <a:chExt cx="2760089" cy="265400"/>
          </a:xfrm>
        </p:grpSpPr>
        <p:sp>
          <p:nvSpPr>
            <p:cNvPr id="46" name="テキスト ボックス 45">
              <a:extLst>
                <a:ext uri="{FF2B5EF4-FFF2-40B4-BE49-F238E27FC236}">
                  <a16:creationId xmlns:a16="http://schemas.microsoft.com/office/drawing/2014/main" id="{81CAFA25-163D-4FC0-88FB-D0551C7A64C0}"/>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実現可能性</a:t>
              </a:r>
            </a:p>
          </p:txBody>
        </p:sp>
        <p:sp>
          <p:nvSpPr>
            <p:cNvPr id="47" name="テキスト ボックス 46">
              <a:extLst>
                <a:ext uri="{FF2B5EF4-FFF2-40B4-BE49-F238E27FC236}">
                  <a16:creationId xmlns:a16="http://schemas.microsoft.com/office/drawing/2014/main" id="{537479F0-86FF-41B0-ADE3-6016718B710D}"/>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39" name="四角形: 角を丸くする 38">
            <a:extLst>
              <a:ext uri="{FF2B5EF4-FFF2-40B4-BE49-F238E27FC236}">
                <a16:creationId xmlns:a16="http://schemas.microsoft.com/office/drawing/2014/main" id="{6F57B929-4F04-4344-AE27-E581732158B1}"/>
              </a:ext>
            </a:extLst>
          </p:cNvPr>
          <p:cNvSpPr/>
          <p:nvPr/>
        </p:nvSpPr>
        <p:spPr bwMode="gray">
          <a:xfrm>
            <a:off x="2251786" y="5106699"/>
            <a:ext cx="2521214" cy="1067960"/>
          </a:xfrm>
          <a:prstGeom prst="roundRect">
            <a:avLst/>
          </a:prstGeom>
          <a:solidFill>
            <a:schemeClr val="bg1"/>
          </a:solidFill>
          <a:ln w="28575" algn="ctr">
            <a:solidFill>
              <a:srgbClr val="BBBCBC"/>
            </a:solidFill>
            <a:prstDash val="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600"/>
              </a:spcBef>
              <a:spcAft>
                <a:spcPts val="0"/>
              </a:spcAft>
              <a:buClrTx/>
              <a:buSzPct val="100000"/>
              <a:tabLst/>
            </a:pPr>
            <a:r>
              <a:rPr kumimoji="1" lang="ja-JP" altLang="en-US" sz="1400" i="0" dirty="0">
                <a:solidFill>
                  <a:srgbClr val="97999B"/>
                </a:solidFill>
                <a:latin typeface="+mn-lt"/>
                <a:cs typeface="+mn-cs"/>
              </a:rPr>
              <a:t>承諾が取れていない企業がいる場合はその旨明確にしてください（「連携調整中」等）</a:t>
            </a:r>
          </a:p>
        </p:txBody>
      </p:sp>
    </p:spTree>
    <p:extLst>
      <p:ext uri="{BB962C8B-B14F-4D97-AF65-F5344CB8AC3E}">
        <p14:creationId xmlns:p14="http://schemas.microsoft.com/office/powerpoint/2010/main" val="32007932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11"/>
          </p:nvPr>
        </p:nvSpPr>
        <p:spPr/>
        <p:txBody>
          <a:bodyPr/>
          <a:lstStyle/>
          <a:p>
            <a:fld id="{AA5FCFE5-FE56-4EF1-80A8-07776887C2A1}" type="slidenum">
              <a:rPr lang="ja-JP" altLang="en-US" smtClean="0"/>
              <a:pPr/>
              <a:t>11</a:t>
            </a:fld>
            <a:endParaRPr lang="ja-JP" altLang="en-US" dirty="0"/>
          </a:p>
        </p:txBody>
      </p:sp>
      <p:sp>
        <p:nvSpPr>
          <p:cNvPr id="16" name="正方形/長方形 15">
            <a:extLst>
              <a:ext uri="{FF2B5EF4-FFF2-40B4-BE49-F238E27FC236}">
                <a16:creationId xmlns:a16="http://schemas.microsoft.com/office/drawing/2014/main" id="{0A65DF86-3A00-468C-A01E-A007EC27C10B}"/>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graphicFrame>
        <p:nvGraphicFramePr>
          <p:cNvPr id="17" name="表 28">
            <a:extLst>
              <a:ext uri="{FF2B5EF4-FFF2-40B4-BE49-F238E27FC236}">
                <a16:creationId xmlns:a16="http://schemas.microsoft.com/office/drawing/2014/main" id="{65344D2B-AD78-4ABA-B73E-87A12EB22E7E}"/>
              </a:ext>
            </a:extLst>
          </p:cNvPr>
          <p:cNvGraphicFramePr/>
          <p:nvPr>
            <p:extLst>
              <p:ext uri="{D42A27DB-BD31-4B8C-83A1-F6EECF244321}">
                <p14:modId xmlns:p14="http://schemas.microsoft.com/office/powerpoint/2010/main" val="587133652"/>
              </p:ext>
            </p:extLst>
          </p:nvPr>
        </p:nvGraphicFramePr>
        <p:xfrm>
          <a:off x="415924" y="1486837"/>
          <a:ext cx="9073079" cy="4916070"/>
        </p:xfrm>
        <a:graphic>
          <a:graphicData uri="http://schemas.openxmlformats.org/drawingml/2006/table">
            <a:tbl>
              <a:tblPr/>
              <a:tblGrid>
                <a:gridCol w="1183903">
                  <a:extLst>
                    <a:ext uri="{9D8B030D-6E8A-4147-A177-3AD203B41FA5}">
                      <a16:colId xmlns:a16="http://schemas.microsoft.com/office/drawing/2014/main" val="3458151589"/>
                    </a:ext>
                  </a:extLst>
                </a:gridCol>
                <a:gridCol w="986147">
                  <a:extLst>
                    <a:ext uri="{9D8B030D-6E8A-4147-A177-3AD203B41FA5}">
                      <a16:colId xmlns:a16="http://schemas.microsoft.com/office/drawing/2014/main" val="3309018820"/>
                    </a:ext>
                  </a:extLst>
                </a:gridCol>
                <a:gridCol w="986147">
                  <a:extLst>
                    <a:ext uri="{9D8B030D-6E8A-4147-A177-3AD203B41FA5}">
                      <a16:colId xmlns:a16="http://schemas.microsoft.com/office/drawing/2014/main" val="4016261264"/>
                    </a:ext>
                  </a:extLst>
                </a:gridCol>
                <a:gridCol w="986147">
                  <a:extLst>
                    <a:ext uri="{9D8B030D-6E8A-4147-A177-3AD203B41FA5}">
                      <a16:colId xmlns:a16="http://schemas.microsoft.com/office/drawing/2014/main" val="2465150095"/>
                    </a:ext>
                  </a:extLst>
                </a:gridCol>
                <a:gridCol w="986147">
                  <a:extLst>
                    <a:ext uri="{9D8B030D-6E8A-4147-A177-3AD203B41FA5}">
                      <a16:colId xmlns:a16="http://schemas.microsoft.com/office/drawing/2014/main" val="2158812644"/>
                    </a:ext>
                  </a:extLst>
                </a:gridCol>
                <a:gridCol w="986147">
                  <a:extLst>
                    <a:ext uri="{9D8B030D-6E8A-4147-A177-3AD203B41FA5}">
                      <a16:colId xmlns:a16="http://schemas.microsoft.com/office/drawing/2014/main" val="363630208"/>
                    </a:ext>
                  </a:extLst>
                </a:gridCol>
                <a:gridCol w="986147">
                  <a:extLst>
                    <a:ext uri="{9D8B030D-6E8A-4147-A177-3AD203B41FA5}">
                      <a16:colId xmlns:a16="http://schemas.microsoft.com/office/drawing/2014/main" val="3125292264"/>
                    </a:ext>
                  </a:extLst>
                </a:gridCol>
                <a:gridCol w="986147">
                  <a:extLst>
                    <a:ext uri="{9D8B030D-6E8A-4147-A177-3AD203B41FA5}">
                      <a16:colId xmlns:a16="http://schemas.microsoft.com/office/drawing/2014/main" val="3871786466"/>
                    </a:ext>
                  </a:extLst>
                </a:gridCol>
                <a:gridCol w="986147">
                  <a:extLst>
                    <a:ext uri="{9D8B030D-6E8A-4147-A177-3AD203B41FA5}">
                      <a16:colId xmlns:a16="http://schemas.microsoft.com/office/drawing/2014/main" val="2389505325"/>
                    </a:ext>
                  </a:extLst>
                </a:gridCol>
              </a:tblGrid>
              <a:tr h="207979">
                <a:tc rowSpan="2">
                  <a:txBody>
                    <a:bodyPr/>
                    <a:lstStyle/>
                    <a:p>
                      <a:pPr marL="0" algn="ctr" defTabSz="990564" rtl="0" eaLnBrk="1" latinLnBrk="0" hangingPunct="1">
                        <a:lnSpc>
                          <a:spcPct val="105999"/>
                        </a:lnSpc>
                        <a:defRPr sz="1800"/>
                      </a:pPr>
                      <a:r>
                        <a:rPr kumimoji="1" lang="ja-JP" altLang="en-US" sz="1100" b="1" kern="1200" dirty="0">
                          <a:solidFill>
                            <a:srgbClr val="FFFFFF"/>
                          </a:solidFill>
                          <a:latin typeface="+mn-ea"/>
                          <a:ea typeface="+mn-ea"/>
                          <a:cs typeface="+mn-cs"/>
                        </a:rPr>
                        <a:t>業務内容</a:t>
                      </a:r>
                      <a:endParaRPr kumimoji="1" sz="1100" b="1" kern="1200" dirty="0">
                        <a:solidFill>
                          <a:srgbClr val="FFFFFF"/>
                        </a:solidFill>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gridSpan="5">
                  <a:txBody>
                    <a:bodyPr/>
                    <a:lstStyle/>
                    <a:p>
                      <a:pPr marL="0" algn="ctr" defTabSz="990564" rtl="0" eaLnBrk="1" latinLnBrk="0" hangingPunct="1">
                        <a:lnSpc>
                          <a:spcPct val="105999"/>
                        </a:lnSpc>
                        <a:defRPr sz="1800"/>
                      </a:pPr>
                      <a:r>
                        <a:rPr kumimoji="1" lang="en-US" altLang="ja-JP" sz="1100" b="1" kern="1200" dirty="0">
                          <a:solidFill>
                            <a:srgbClr val="FFFFFF"/>
                          </a:solidFill>
                          <a:latin typeface="+mn-ea"/>
                          <a:ea typeface="+mn-ea"/>
                          <a:cs typeface="+mn-cs"/>
                        </a:rPr>
                        <a:t>2023</a:t>
                      </a:r>
                      <a:r>
                        <a:rPr kumimoji="1" lang="ja-JP" altLang="en-US" sz="1100" b="1" kern="1200" dirty="0">
                          <a:solidFill>
                            <a:srgbClr val="FFFFFF"/>
                          </a:solidFill>
                          <a:latin typeface="+mn-ea"/>
                          <a:ea typeface="+mn-ea"/>
                          <a:cs typeface="+mn-cs"/>
                        </a:rPr>
                        <a:t>年</a:t>
                      </a: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bg1"/>
                      </a:solidFill>
                      <a:prstDash val="solid"/>
                      <a:round/>
                      <a:headEnd type="none" w="med" len="med"/>
                      <a:tailEnd type="none" w="med" len="med"/>
                    </a:lnL>
                  </a:tcPr>
                </a:tc>
                <a:tc hMerge="1">
                  <a:txBody>
                    <a:bodyPr/>
                    <a:lstStyle/>
                    <a:p>
                      <a:endParaRPr kumimoji="1" lang="ja-JP" altLang="en-US"/>
                    </a:p>
                  </a:txBody>
                  <a:tcPr/>
                </a:tc>
                <a:tc gridSpan="3">
                  <a:txBody>
                    <a:bodyPr/>
                    <a:lstStyle/>
                    <a:p>
                      <a:pPr marL="0" algn="ctr" defTabSz="990564" rtl="0" eaLnBrk="1" latinLnBrk="0" hangingPunct="1">
                        <a:lnSpc>
                          <a:spcPct val="105999"/>
                        </a:lnSpc>
                        <a:defRPr sz="1800"/>
                      </a:pPr>
                      <a:r>
                        <a:rPr kumimoji="1" lang="en-US" altLang="ja-JP" sz="1100" b="1" kern="1200" dirty="0">
                          <a:solidFill>
                            <a:srgbClr val="FFFFFF"/>
                          </a:solidFill>
                          <a:latin typeface="+mn-ea"/>
                          <a:ea typeface="+mn-ea"/>
                          <a:cs typeface="+mn-cs"/>
                        </a:rPr>
                        <a:t>2024</a:t>
                      </a:r>
                      <a:r>
                        <a:rPr kumimoji="1" lang="ja-JP" altLang="en-US" sz="1100" b="1" kern="1200" dirty="0">
                          <a:solidFill>
                            <a:srgbClr val="FFFFFF"/>
                          </a:solidFill>
                          <a:latin typeface="+mn-ea"/>
                          <a:ea typeface="+mn-ea"/>
                          <a:cs typeface="+mn-cs"/>
                        </a:rPr>
                        <a:t>年</a:t>
                      </a: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kumimoji="1" lang="ja-JP" altLang="en-US"/>
                    </a:p>
                  </a:txBody>
                  <a:tcPr/>
                </a:tc>
                <a:tc hMerge="1">
                  <a:txBody>
                    <a:bodyPr/>
                    <a:lstStyle/>
                    <a:p>
                      <a:pPr marL="0" algn="ctr" defTabSz="990564" rtl="0" eaLnBrk="1" latinLnBrk="0" hangingPunct="1">
                        <a:lnSpc>
                          <a:spcPct val="105999"/>
                        </a:lnSpc>
                        <a:defRPr sz="1800"/>
                      </a:pPr>
                      <a:endParaRPr kumimoji="1" lang="ja-JP" altLang="en-US" sz="1100" b="1" kern="1200" dirty="0">
                        <a:solidFill>
                          <a:srgbClr val="FFFFFF"/>
                        </a:solidFill>
                        <a:latin typeface="+mj-lt"/>
                        <a:ea typeface="+mj-ea"/>
                        <a:cs typeface="+mn-cs"/>
                      </a:endParaRPr>
                    </a:p>
                  </a:txBody>
                  <a:tcPr marL="36000" marR="36000" marT="0" marB="0" anchor="ctr" horzOverflow="overflow">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extLst>
                  <a:ext uri="{0D108BD9-81ED-4DB2-BD59-A6C34878D82A}">
                    <a16:rowId xmlns:a16="http://schemas.microsoft.com/office/drawing/2014/main" val="10000"/>
                  </a:ext>
                </a:extLst>
              </a:tr>
              <a:tr h="207979">
                <a:tc vMerge="1">
                  <a:txBody>
                    <a:bodyPr/>
                    <a:lstStyle/>
                    <a:p>
                      <a:endParaRPr kumimoji="1" lang="ja-JP" altLang="en-US"/>
                    </a:p>
                  </a:txBody>
                  <a:tcPr/>
                </a:tc>
                <a:tc>
                  <a:txBody>
                    <a:bodyPr/>
                    <a:lstStyle/>
                    <a:p>
                      <a:pPr algn="ctr">
                        <a:lnSpc>
                          <a:spcPct val="105999"/>
                        </a:lnSpc>
                        <a:defRPr sz="1200">
                          <a:solidFill>
                            <a:srgbClr val="FFFFFF"/>
                          </a:solidFill>
                        </a:defRPr>
                      </a:pPr>
                      <a:r>
                        <a:rPr kumimoji="1" lang="en-US" altLang="ja-JP" sz="1100" b="1" kern="1200" dirty="0">
                          <a:solidFill>
                            <a:srgbClr val="FFFFFF"/>
                          </a:solidFill>
                          <a:latin typeface="+mn-ea"/>
                          <a:ea typeface="+mn-ea"/>
                          <a:cs typeface="ＭＳ Ｐゴシック"/>
                          <a:sym typeface="ＭＳ Ｐゴシック"/>
                        </a:rPr>
                        <a:t>8</a:t>
                      </a:r>
                      <a:r>
                        <a:rPr kumimoji="1" lang="ja-JP" altLang="en-US" sz="1100" b="1" kern="1200" dirty="0">
                          <a:solidFill>
                            <a:srgbClr val="FFFFFF"/>
                          </a:solidFill>
                          <a:latin typeface="+mn-ea"/>
                          <a:ea typeface="+mn-ea"/>
                          <a:cs typeface="ＭＳ Ｐゴシック"/>
                          <a:sym typeface="ＭＳ Ｐゴシック"/>
                        </a:rPr>
                        <a:t>月</a:t>
                      </a: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algn="ctr">
                        <a:lnSpc>
                          <a:spcPct val="105999"/>
                        </a:lnSpc>
                        <a:defRPr sz="1200">
                          <a:solidFill>
                            <a:srgbClr val="FFFFFF"/>
                          </a:solidFill>
                        </a:defRPr>
                      </a:pPr>
                      <a:r>
                        <a:rPr lang="en-US" sz="1100" b="1" dirty="0">
                          <a:latin typeface="+mn-ea"/>
                          <a:ea typeface="+mn-ea"/>
                          <a:cs typeface="ＭＳ Ｐゴシック"/>
                          <a:sym typeface="ＭＳ Ｐゴシック"/>
                        </a:rPr>
                        <a:t>9</a:t>
                      </a:r>
                      <a:r>
                        <a:rPr lang="ja-JP" altLang="en-US" sz="1100" b="1" dirty="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tx2"/>
                    </a:solidFill>
                  </a:tcPr>
                </a:tc>
                <a:tc>
                  <a:txBody>
                    <a:bodyPr/>
                    <a:lstStyle/>
                    <a:p>
                      <a:pPr algn="ctr">
                        <a:lnSpc>
                          <a:spcPct val="105999"/>
                        </a:lnSpc>
                        <a:defRPr sz="1200">
                          <a:solidFill>
                            <a:srgbClr val="FFFFFF"/>
                          </a:solidFill>
                        </a:defRPr>
                      </a:pPr>
                      <a:r>
                        <a:rPr lang="en-US" sz="1100" b="1" dirty="0">
                          <a:latin typeface="+mn-ea"/>
                          <a:ea typeface="+mn-ea"/>
                          <a:cs typeface="ＭＳ Ｐゴシック"/>
                          <a:sym typeface="ＭＳ Ｐゴシック"/>
                        </a:rPr>
                        <a:t>10</a:t>
                      </a:r>
                      <a:r>
                        <a:rPr lang="ja-JP" altLang="en-US" sz="1100" b="1" dirty="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tx2"/>
                    </a:solidFill>
                  </a:tcPr>
                </a:tc>
                <a:tc>
                  <a:txBody>
                    <a:bodyPr/>
                    <a:lstStyle/>
                    <a:p>
                      <a:pPr algn="ctr">
                        <a:lnSpc>
                          <a:spcPct val="105999"/>
                        </a:lnSpc>
                        <a:defRPr sz="1200">
                          <a:solidFill>
                            <a:srgbClr val="FFFFFF"/>
                          </a:solidFill>
                        </a:defRPr>
                      </a:pPr>
                      <a:r>
                        <a:rPr lang="en-US" sz="1100" b="1" dirty="0">
                          <a:latin typeface="+mn-ea"/>
                          <a:ea typeface="+mn-ea"/>
                          <a:cs typeface="ＭＳ Ｐゴシック"/>
                          <a:sym typeface="ＭＳ Ｐゴシック"/>
                        </a:rPr>
                        <a:t>11</a:t>
                      </a:r>
                      <a:r>
                        <a:rPr lang="ja-JP" altLang="en-US" sz="1100" b="1" dirty="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tx2"/>
                    </a:solidFill>
                  </a:tcPr>
                </a:tc>
                <a:tc>
                  <a:txBody>
                    <a:bodyPr/>
                    <a:lstStyle/>
                    <a:p>
                      <a:pPr algn="ctr">
                        <a:lnSpc>
                          <a:spcPct val="105999"/>
                        </a:lnSpc>
                        <a:defRPr sz="1200">
                          <a:solidFill>
                            <a:srgbClr val="FFFFFF"/>
                          </a:solidFill>
                        </a:defRPr>
                      </a:pPr>
                      <a:r>
                        <a:rPr lang="en-US" sz="1100" b="1" dirty="0">
                          <a:latin typeface="+mn-ea"/>
                          <a:ea typeface="+mn-ea"/>
                          <a:cs typeface="ＭＳ Ｐゴシック"/>
                          <a:sym typeface="ＭＳ Ｐゴシック"/>
                        </a:rPr>
                        <a:t>12</a:t>
                      </a:r>
                      <a:r>
                        <a:rPr lang="ja-JP" altLang="en-US" sz="1100" b="1" dirty="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tx2"/>
                    </a:solidFill>
                  </a:tcPr>
                </a:tc>
                <a:tc>
                  <a:txBody>
                    <a:bodyPr/>
                    <a:lstStyle/>
                    <a:p>
                      <a:pPr algn="ctr">
                        <a:lnSpc>
                          <a:spcPct val="105999"/>
                        </a:lnSpc>
                        <a:defRPr sz="1200">
                          <a:solidFill>
                            <a:srgbClr val="FFFFFF"/>
                          </a:solidFill>
                        </a:defRPr>
                      </a:pPr>
                      <a:r>
                        <a:rPr lang="en-US" sz="1100" b="1" dirty="0">
                          <a:latin typeface="+mn-ea"/>
                          <a:ea typeface="+mn-ea"/>
                          <a:cs typeface="ＭＳ Ｐゴシック"/>
                          <a:sym typeface="ＭＳ Ｐゴシック"/>
                        </a:rPr>
                        <a:t>1</a:t>
                      </a:r>
                      <a:r>
                        <a:rPr lang="ja-JP" altLang="en-US" sz="1100" b="1" dirty="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tx2"/>
                    </a:solidFill>
                  </a:tcPr>
                </a:tc>
                <a:tc>
                  <a:txBody>
                    <a:bodyPr/>
                    <a:lstStyle/>
                    <a:p>
                      <a:pPr algn="ctr">
                        <a:lnSpc>
                          <a:spcPct val="105999"/>
                        </a:lnSpc>
                        <a:defRPr sz="1200">
                          <a:solidFill>
                            <a:srgbClr val="FFFFFF"/>
                          </a:solidFill>
                        </a:defRPr>
                      </a:pPr>
                      <a:r>
                        <a:rPr lang="en-US" sz="1100" b="1" dirty="0">
                          <a:latin typeface="+mn-ea"/>
                          <a:ea typeface="+mn-ea"/>
                          <a:cs typeface="ＭＳ Ｐゴシック"/>
                          <a:sym typeface="ＭＳ Ｐゴシック"/>
                        </a:rPr>
                        <a:t>2</a:t>
                      </a:r>
                      <a:r>
                        <a:rPr lang="ja-JP" altLang="en-US" sz="1100" b="1" dirty="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tx2"/>
                    </a:solidFill>
                  </a:tcPr>
                </a:tc>
                <a:tc>
                  <a:txBody>
                    <a:bodyPr/>
                    <a:lstStyle/>
                    <a:p>
                      <a:pPr algn="ctr">
                        <a:lnSpc>
                          <a:spcPct val="105999"/>
                        </a:lnSpc>
                        <a:defRPr sz="1200">
                          <a:solidFill>
                            <a:srgbClr val="FFFFFF"/>
                          </a:solidFill>
                        </a:defRPr>
                      </a:pPr>
                      <a:r>
                        <a:rPr lang="en-US" sz="1100" b="1" dirty="0">
                          <a:latin typeface="+mn-ea"/>
                          <a:ea typeface="+mn-ea"/>
                          <a:cs typeface="ＭＳ Ｐゴシック"/>
                          <a:sym typeface="ＭＳ Ｐゴシック"/>
                        </a:rPr>
                        <a:t>3</a:t>
                      </a:r>
                      <a:r>
                        <a:rPr lang="ja-JP" altLang="en-US" sz="1100" b="1" dirty="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3666707894"/>
                  </a:ext>
                </a:extLst>
              </a:tr>
              <a:tr h="432000">
                <a:tc>
                  <a:txBody>
                    <a:bodyPr/>
                    <a:lstStyle/>
                    <a:p>
                      <a:pPr algn="ctr">
                        <a:lnSpc>
                          <a:spcPct val="105999"/>
                        </a:lnSpc>
                        <a:defRPr sz="1200"/>
                      </a:pPr>
                      <a:r>
                        <a:rPr lang="ja-JP" altLang="en-US" sz="1100" b="1" baseline="0" dirty="0">
                          <a:solidFill>
                            <a:schemeClr val="tx1"/>
                          </a:solidFill>
                          <a:latin typeface="+mn-ea"/>
                          <a:ea typeface="+mn-ea"/>
                        </a:rPr>
                        <a:t>目標</a:t>
                      </a:r>
                      <a:endParaRPr lang="en-US" altLang="ja-JP" sz="1100" b="1" baseline="0" dirty="0">
                        <a:solidFill>
                          <a:schemeClr val="tx1"/>
                        </a:solidFill>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extLst>
                  <a:ext uri="{0D108BD9-81ED-4DB2-BD59-A6C34878D82A}">
                    <a16:rowId xmlns:a16="http://schemas.microsoft.com/office/drawing/2014/main" val="10002"/>
                  </a:ext>
                </a:extLst>
              </a:tr>
              <a:tr h="2520000">
                <a:tc>
                  <a:txBody>
                    <a:bodyPr/>
                    <a:lstStyle/>
                    <a:p>
                      <a:pPr algn="ctr">
                        <a:lnSpc>
                          <a:spcPct val="105999"/>
                        </a:lnSpc>
                        <a:defRPr sz="1200"/>
                      </a:pPr>
                      <a:r>
                        <a:rPr lang="ja-JP" altLang="en-US" sz="1100" b="1" dirty="0">
                          <a:latin typeface="+mn-ea"/>
                          <a:ea typeface="+mn-ea"/>
                        </a:rPr>
                        <a:t>企画・構想</a:t>
                      </a:r>
                      <a:endParaRPr lang="en-US" sz="1100" b="1" dirty="0">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66577392"/>
                  </a:ext>
                </a:extLst>
              </a:tr>
              <a:tr h="1008112">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r>
                        <a:rPr kumimoji="1" lang="ja-JP" altLang="en-US" sz="1100" b="1" i="0" u="none" strike="noStrike" kern="1200" cap="none" spc="0" normalizeH="0" baseline="0" noProof="0" dirty="0">
                          <a:ln>
                            <a:noFill/>
                          </a:ln>
                          <a:solidFill>
                            <a:prstClr val="black"/>
                          </a:solidFill>
                          <a:effectLst/>
                          <a:uLnTx/>
                          <a:uFillTx/>
                          <a:latin typeface="+mn-ea"/>
                          <a:ea typeface="+mn-ea"/>
                          <a:cs typeface="+mn-cs"/>
                        </a:rPr>
                        <a:t>検証</a:t>
                      </a:r>
                      <a:endParaRPr kumimoji="1" lang="en-US" altLang="ja-JP" sz="1100" b="1" i="0" u="none" strike="noStrike" kern="1200" cap="none" spc="0" normalizeH="0" baseline="0" noProof="0" dirty="0">
                        <a:ln>
                          <a:noFill/>
                        </a:ln>
                        <a:solidFill>
                          <a:prstClr val="black"/>
                        </a:solidFill>
                        <a:effectLst/>
                        <a:uLnTx/>
                        <a:uFillTx/>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18039572"/>
                  </a:ext>
                </a:extLst>
              </a:tr>
              <a:tr h="540000">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r>
                        <a:rPr kumimoji="1" lang="ja-JP" altLang="en-US" sz="1100" b="1" i="0" u="none" strike="noStrike" kern="1200" cap="none" spc="0" normalizeH="0" baseline="0" noProof="0" dirty="0">
                          <a:ln>
                            <a:noFill/>
                          </a:ln>
                          <a:solidFill>
                            <a:prstClr val="black"/>
                          </a:solidFill>
                          <a:effectLst/>
                          <a:uLnTx/>
                          <a:uFillTx/>
                          <a:latin typeface="+mn-ea"/>
                          <a:ea typeface="+mn-ea"/>
                          <a:cs typeface="+mn-cs"/>
                        </a:rPr>
                        <a:t>取りまとめ</a:t>
                      </a:r>
                      <a:endParaRPr kumimoji="1" lang="en-US" altLang="ja-JP" sz="1100" b="1" i="0" u="none" strike="noStrike" kern="1200" cap="none" spc="0" normalizeH="0" baseline="0" noProof="0" dirty="0">
                        <a:ln>
                          <a:noFill/>
                        </a:ln>
                        <a:solidFill>
                          <a:prstClr val="black"/>
                        </a:solidFill>
                        <a:effectLst/>
                        <a:uLnTx/>
                        <a:uFillTx/>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69583488"/>
                  </a:ext>
                </a:extLst>
              </a:tr>
            </a:tbl>
          </a:graphicData>
        </a:graphic>
      </p:graphicFrame>
      <p:sp>
        <p:nvSpPr>
          <p:cNvPr id="25" name="二等辺三角形 24">
            <a:extLst>
              <a:ext uri="{FF2B5EF4-FFF2-40B4-BE49-F238E27FC236}">
                <a16:creationId xmlns:a16="http://schemas.microsoft.com/office/drawing/2014/main" id="{E5DFCEDE-81E2-4EB5-A955-FE268384A55A}"/>
              </a:ext>
            </a:extLst>
          </p:cNvPr>
          <p:cNvSpPr/>
          <p:nvPr/>
        </p:nvSpPr>
        <p:spPr bwMode="gray">
          <a:xfrm flipV="1">
            <a:off x="8429194" y="2182275"/>
            <a:ext cx="158400" cy="104442"/>
          </a:xfrm>
          <a:prstGeom prst="triangle">
            <a:avLst/>
          </a:prstGeom>
          <a:solidFill>
            <a:schemeClr val="accent5"/>
          </a:solidFill>
          <a:ln w="12700">
            <a:noFill/>
            <a:miter lim="800000"/>
            <a:headEnd/>
            <a:tailEnd/>
          </a:ln>
        </p:spPr>
        <p:txBody>
          <a:bodyPr lIns="72000" tIns="72000" rIns="72000" bIns="72000" rtlCol="0" anchor="ctr"/>
          <a:lstStyle/>
          <a:p>
            <a:pPr marL="0" marR="0" lvl="0" indent="0" algn="ctr" defTabSz="762000" rtl="0" eaLnBrk="0" fontAlgn="base" latinLnBrk="0" hangingPunct="0">
              <a:lnSpc>
                <a:spcPct val="106000"/>
              </a:lnSpc>
              <a:spcBef>
                <a:spcPts val="600"/>
              </a:spcBef>
              <a:spcAft>
                <a:spcPct val="0"/>
              </a:spcAft>
              <a:buClrTx/>
              <a:buSzTx/>
              <a:buFontTx/>
              <a:buNone/>
              <a:tabLst/>
              <a:defRPr/>
            </a:pPr>
            <a:endParaRPr kumimoji="1" lang="ja-JP" altLang="en-US" sz="1200" b="1" i="0" u="none" strike="noStrike" kern="1200" cap="none" spc="0" normalizeH="0" baseline="0" noProof="0" dirty="0">
              <a:ln>
                <a:noFill/>
              </a:ln>
              <a:solidFill>
                <a:srgbClr val="012169"/>
              </a:solidFill>
              <a:effectLst/>
              <a:uLnTx/>
              <a:uFillTx/>
              <a:latin typeface="ＭＳ Ｐゴシック"/>
              <a:ea typeface="ＭＳ Ｐゴシック"/>
              <a:cs typeface="Arial" charset="0"/>
            </a:endParaRPr>
          </a:p>
        </p:txBody>
      </p:sp>
      <p:sp>
        <p:nvSpPr>
          <p:cNvPr id="26" name="テキスト ボックス 25">
            <a:extLst>
              <a:ext uri="{FF2B5EF4-FFF2-40B4-BE49-F238E27FC236}">
                <a16:creationId xmlns:a16="http://schemas.microsoft.com/office/drawing/2014/main" id="{C3693EA7-E637-4492-AFC0-A199873D89F0}"/>
              </a:ext>
            </a:extLst>
          </p:cNvPr>
          <p:cNvSpPr txBox="1"/>
          <p:nvPr/>
        </p:nvSpPr>
        <p:spPr>
          <a:xfrm>
            <a:off x="8118846" y="1952364"/>
            <a:ext cx="779097" cy="199967"/>
          </a:xfrm>
          <a:prstGeom prst="rect">
            <a:avLst/>
          </a:prstGeom>
          <a:solidFill>
            <a:schemeClr val="accent5"/>
          </a:solidFill>
          <a:ln w="12700" algn="ctr">
            <a:noFill/>
            <a:miter lim="800000"/>
            <a:headEnd/>
            <a:tailEnd/>
          </a:ln>
        </p:spPr>
        <p:txBody>
          <a:bodyPr wrap="none" lIns="36000" tIns="36000" rIns="36000" bIns="36000" rtlCol="0" anchor="ctr"/>
          <a:lstStyle>
            <a:defPPr>
              <a:defRPr lang="en-US"/>
            </a:defPPr>
            <a:lvl1pPr marL="0" marR="0" lvl="0" indent="0" algn="ctr" defTabSz="914400" eaLnBrk="1" latinLnBrk="0" hangingPunct="1">
              <a:lnSpc>
                <a:spcPct val="100000"/>
              </a:lnSpc>
              <a:buClrTx/>
              <a:buSzTx/>
              <a:buFont typeface="Wingdings 2" pitchFamily="18" charset="2"/>
              <a:buNone/>
              <a:tabLst/>
              <a:defRPr kumimoji="1" sz="1000" b="1" i="0" u="none" strike="noStrike" cap="none" spc="0" normalizeH="0" baseline="0">
                <a:ln>
                  <a:noFill/>
                </a:ln>
                <a:solidFill>
                  <a:prstClr val="white"/>
                </a:solidFill>
                <a:effectLst/>
                <a:uLnTx/>
                <a:uFillTx/>
                <a:latin typeface="游ゴシック" panose="020B0400000000000000" pitchFamily="50" charset="-128"/>
                <a:ea typeface="游ゴシック" panose="020B0400000000000000" pitchFamily="50" charset="-128"/>
              </a:defRPr>
            </a:lvl1pPr>
          </a:lstStyle>
          <a:p>
            <a:r>
              <a:rPr lang="ja-JP" altLang="en-US" dirty="0"/>
              <a:t>最終報告</a:t>
            </a:r>
            <a:endParaRPr lang="en-US" altLang="ja-JP" dirty="0"/>
          </a:p>
        </p:txBody>
      </p:sp>
      <p:cxnSp>
        <p:nvCxnSpPr>
          <p:cNvPr id="27" name="直線コネクタ 26">
            <a:extLst>
              <a:ext uri="{FF2B5EF4-FFF2-40B4-BE49-F238E27FC236}">
                <a16:creationId xmlns:a16="http://schemas.microsoft.com/office/drawing/2014/main" id="{A50BDA39-9545-4F79-93EB-4A9E551C9C22}"/>
              </a:ext>
            </a:extLst>
          </p:cNvPr>
          <p:cNvCxnSpPr>
            <a:cxnSpLocks/>
          </p:cNvCxnSpPr>
          <p:nvPr/>
        </p:nvCxnSpPr>
        <p:spPr>
          <a:xfrm>
            <a:off x="8508394" y="2200205"/>
            <a:ext cx="0" cy="4202648"/>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EBE254DF-61EB-45B7-8814-182C027D5384}"/>
              </a:ext>
            </a:extLst>
          </p:cNvPr>
          <p:cNvCxnSpPr>
            <a:cxnSpLocks/>
          </p:cNvCxnSpPr>
          <p:nvPr/>
        </p:nvCxnSpPr>
        <p:spPr>
          <a:xfrm>
            <a:off x="5543775" y="2200205"/>
            <a:ext cx="0" cy="4202648"/>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37" name="二等辺三角形 36">
            <a:extLst>
              <a:ext uri="{FF2B5EF4-FFF2-40B4-BE49-F238E27FC236}">
                <a16:creationId xmlns:a16="http://schemas.microsoft.com/office/drawing/2014/main" id="{13378981-C2AD-4214-8077-C443F4482B5A}"/>
              </a:ext>
            </a:extLst>
          </p:cNvPr>
          <p:cNvSpPr/>
          <p:nvPr/>
        </p:nvSpPr>
        <p:spPr bwMode="gray">
          <a:xfrm flipV="1">
            <a:off x="5464575" y="2182275"/>
            <a:ext cx="158400" cy="104442"/>
          </a:xfrm>
          <a:prstGeom prst="triangle">
            <a:avLst/>
          </a:prstGeom>
          <a:solidFill>
            <a:schemeClr val="accent5"/>
          </a:solidFill>
          <a:ln w="12700">
            <a:noFill/>
            <a:miter lim="800000"/>
            <a:headEnd/>
            <a:tailEnd/>
          </a:ln>
        </p:spPr>
        <p:txBody>
          <a:bodyPr lIns="72000" tIns="72000" rIns="72000" bIns="72000" rtlCol="0" anchor="ctr"/>
          <a:lstStyle/>
          <a:p>
            <a:pPr marL="0" marR="0" lvl="0" indent="0" algn="ctr" defTabSz="762000" rtl="0" eaLnBrk="0" fontAlgn="base" latinLnBrk="0" hangingPunct="0">
              <a:lnSpc>
                <a:spcPct val="106000"/>
              </a:lnSpc>
              <a:spcBef>
                <a:spcPts val="600"/>
              </a:spcBef>
              <a:spcAft>
                <a:spcPct val="0"/>
              </a:spcAft>
              <a:buClrTx/>
              <a:buSzTx/>
              <a:buFontTx/>
              <a:buNone/>
              <a:tabLst/>
              <a:defRPr/>
            </a:pPr>
            <a:endParaRPr kumimoji="1" lang="ja-JP" altLang="en-US" sz="1200" b="1" i="0" u="none" strike="noStrike" kern="1200" cap="none" spc="0" normalizeH="0" baseline="0" noProof="0" dirty="0">
              <a:ln>
                <a:noFill/>
              </a:ln>
              <a:solidFill>
                <a:srgbClr val="012169"/>
              </a:solidFill>
              <a:effectLst/>
              <a:uLnTx/>
              <a:uFillTx/>
              <a:latin typeface="ＭＳ Ｐゴシック"/>
              <a:ea typeface="ＭＳ Ｐゴシック"/>
              <a:cs typeface="Arial" charset="0"/>
            </a:endParaRPr>
          </a:p>
        </p:txBody>
      </p:sp>
      <p:sp>
        <p:nvSpPr>
          <p:cNvPr id="38" name="テキスト ボックス 37">
            <a:extLst>
              <a:ext uri="{FF2B5EF4-FFF2-40B4-BE49-F238E27FC236}">
                <a16:creationId xmlns:a16="http://schemas.microsoft.com/office/drawing/2014/main" id="{C1BB5383-3355-4687-BAB6-3FA78459C67D}"/>
              </a:ext>
            </a:extLst>
          </p:cNvPr>
          <p:cNvSpPr txBox="1"/>
          <p:nvPr/>
        </p:nvSpPr>
        <p:spPr>
          <a:xfrm>
            <a:off x="5154227" y="1952364"/>
            <a:ext cx="779097" cy="199967"/>
          </a:xfrm>
          <a:prstGeom prst="rect">
            <a:avLst/>
          </a:prstGeom>
          <a:solidFill>
            <a:schemeClr val="accent5"/>
          </a:solidFill>
          <a:ln w="12700" algn="ctr">
            <a:noFill/>
            <a:miter lim="800000"/>
            <a:headEnd/>
            <a:tailEnd/>
          </a:ln>
        </p:spPr>
        <p:txBody>
          <a:bodyPr wrap="none" lIns="36000" tIns="36000" rIns="36000" bIns="36000" rtlCol="0" anchor="ctr"/>
          <a:lstStyle>
            <a:defPPr>
              <a:defRPr lang="en-US"/>
            </a:defPPr>
            <a:lvl1pPr marL="0" marR="0" lvl="0" indent="0" algn="ctr" defTabSz="914400" eaLnBrk="1" latinLnBrk="0" hangingPunct="1">
              <a:lnSpc>
                <a:spcPct val="100000"/>
              </a:lnSpc>
              <a:buClrTx/>
              <a:buSzTx/>
              <a:buFont typeface="Wingdings 2" pitchFamily="18" charset="2"/>
              <a:buNone/>
              <a:tabLst/>
              <a:defRPr kumimoji="1" sz="1000" b="1" i="0" u="none" strike="noStrike" cap="none" spc="0" normalizeH="0" baseline="0">
                <a:ln>
                  <a:noFill/>
                </a:ln>
                <a:solidFill>
                  <a:prstClr val="white"/>
                </a:solidFill>
                <a:effectLst/>
                <a:uLnTx/>
                <a:uFillTx/>
                <a:latin typeface="游ゴシック" panose="020B0400000000000000" pitchFamily="50" charset="-128"/>
                <a:ea typeface="游ゴシック" panose="020B0400000000000000" pitchFamily="50" charset="-128"/>
              </a:defRPr>
            </a:lvl1pPr>
          </a:lstStyle>
          <a:p>
            <a:r>
              <a:rPr lang="ja-JP" altLang="en-US" dirty="0"/>
              <a:t>中間報告</a:t>
            </a:r>
            <a:endParaRPr lang="en-US" altLang="ja-JP" dirty="0"/>
          </a:p>
        </p:txBody>
      </p:sp>
      <p:sp>
        <p:nvSpPr>
          <p:cNvPr id="39" name="タイトル 3">
            <a:extLst>
              <a:ext uri="{FF2B5EF4-FFF2-40B4-BE49-F238E27FC236}">
                <a16:creationId xmlns:a16="http://schemas.microsoft.com/office/drawing/2014/main" id="{5AC836FC-CCF5-4E9D-BF76-CCD121CADF5D}"/>
              </a:ext>
            </a:extLst>
          </p:cNvPr>
          <p:cNvSpPr>
            <a:spLocks noGrp="1"/>
          </p:cNvSpPr>
          <p:nvPr>
            <p:ph type="title"/>
          </p:nvPr>
        </p:nvSpPr>
        <p:spPr>
          <a:xfrm>
            <a:off x="417000" y="180000"/>
            <a:ext cx="9072000" cy="615600"/>
          </a:xfrm>
        </p:spPr>
        <p:txBody>
          <a:bodyPr/>
          <a:lstStyle/>
          <a:p>
            <a:r>
              <a:rPr lang="ja-JP" altLang="en-US" dirty="0"/>
              <a:t>６</a:t>
            </a:r>
            <a:r>
              <a:rPr kumimoji="1" lang="ja-JP" altLang="en-US" dirty="0"/>
              <a:t>．本年度スケジュール</a:t>
            </a:r>
          </a:p>
        </p:txBody>
      </p:sp>
      <p:sp>
        <p:nvSpPr>
          <p:cNvPr id="40" name="テキスト プレースホルダー 3">
            <a:extLst>
              <a:ext uri="{FF2B5EF4-FFF2-40B4-BE49-F238E27FC236}">
                <a16:creationId xmlns:a16="http://schemas.microsoft.com/office/drawing/2014/main" id="{20680FEC-A0F5-4D12-BFDF-9050EB7EB1AA}"/>
              </a:ext>
            </a:extLst>
          </p:cNvPr>
          <p:cNvSpPr txBox="1">
            <a:spLocks/>
          </p:cNvSpPr>
          <p:nvPr/>
        </p:nvSpPr>
        <p:spPr>
          <a:xfrm>
            <a:off x="417000" y="1016000"/>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t>本年度スケジュール・タスク</a:t>
            </a:r>
          </a:p>
        </p:txBody>
      </p:sp>
      <p:grpSp>
        <p:nvGrpSpPr>
          <p:cNvPr id="18" name="グループ化 17">
            <a:extLst>
              <a:ext uri="{FF2B5EF4-FFF2-40B4-BE49-F238E27FC236}">
                <a16:creationId xmlns:a16="http://schemas.microsoft.com/office/drawing/2014/main" id="{C143095A-C545-4668-AC52-05F555E57532}"/>
              </a:ext>
            </a:extLst>
          </p:cNvPr>
          <p:cNvGrpSpPr/>
          <p:nvPr/>
        </p:nvGrpSpPr>
        <p:grpSpPr>
          <a:xfrm>
            <a:off x="6705435" y="550060"/>
            <a:ext cx="3036097" cy="468000"/>
            <a:chOff x="4259313" y="277738"/>
            <a:chExt cx="2760089" cy="265400"/>
          </a:xfrm>
        </p:grpSpPr>
        <p:sp>
          <p:nvSpPr>
            <p:cNvPr id="19" name="テキスト ボックス 18">
              <a:extLst>
                <a:ext uri="{FF2B5EF4-FFF2-40B4-BE49-F238E27FC236}">
                  <a16:creationId xmlns:a16="http://schemas.microsoft.com/office/drawing/2014/main" id="{B614D7B1-6726-4FBC-BBDB-8D39C37AF6D9}"/>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実現可能性</a:t>
              </a:r>
            </a:p>
          </p:txBody>
        </p:sp>
        <p:sp>
          <p:nvSpPr>
            <p:cNvPr id="20" name="テキスト ボックス 19">
              <a:extLst>
                <a:ext uri="{FF2B5EF4-FFF2-40B4-BE49-F238E27FC236}">
                  <a16:creationId xmlns:a16="http://schemas.microsoft.com/office/drawing/2014/main" id="{8DD83925-28F4-4C33-9D59-28156C8001AB}"/>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21" name="四角形: 角を丸くする 20">
            <a:extLst>
              <a:ext uri="{FF2B5EF4-FFF2-40B4-BE49-F238E27FC236}">
                <a16:creationId xmlns:a16="http://schemas.microsoft.com/office/drawing/2014/main" id="{36EDB94C-626C-4734-883D-AF8AE31FC3B2}"/>
              </a:ext>
            </a:extLst>
          </p:cNvPr>
          <p:cNvSpPr/>
          <p:nvPr/>
        </p:nvSpPr>
        <p:spPr bwMode="gray">
          <a:xfrm>
            <a:off x="2341786" y="3105883"/>
            <a:ext cx="2521214" cy="1067960"/>
          </a:xfrm>
          <a:prstGeom prst="roundRect">
            <a:avLst/>
          </a:prstGeom>
          <a:solidFill>
            <a:schemeClr val="bg1"/>
          </a:solidFill>
          <a:ln w="28575" algn="ctr">
            <a:solidFill>
              <a:srgbClr val="BBBCBC"/>
            </a:solidFill>
            <a:prstDash val="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600"/>
              </a:spcBef>
              <a:spcAft>
                <a:spcPts val="0"/>
              </a:spcAft>
              <a:buClrTx/>
              <a:buSzPct val="100000"/>
              <a:tabLst/>
            </a:pPr>
            <a:r>
              <a:rPr kumimoji="1" lang="ja-JP" altLang="en-US" sz="1400" i="0" dirty="0">
                <a:solidFill>
                  <a:srgbClr val="97999B"/>
                </a:solidFill>
                <a:latin typeface="+mn-lt"/>
                <a:cs typeface="+mn-cs"/>
              </a:rPr>
              <a:t>タスクの前後関係が分かるように記載してください</a:t>
            </a:r>
          </a:p>
        </p:txBody>
      </p:sp>
    </p:spTree>
    <p:extLst>
      <p:ext uri="{BB962C8B-B14F-4D97-AF65-F5344CB8AC3E}">
        <p14:creationId xmlns:p14="http://schemas.microsoft.com/office/powerpoint/2010/main" val="18051939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11"/>
          </p:nvPr>
        </p:nvSpPr>
        <p:spPr/>
        <p:txBody>
          <a:bodyPr/>
          <a:lstStyle/>
          <a:p>
            <a:fld id="{AA5FCFE5-FE56-4EF1-80A8-07776887C2A1}" type="slidenum">
              <a:rPr lang="ja-JP" altLang="en-US" smtClean="0"/>
              <a:pPr/>
              <a:t>12</a:t>
            </a:fld>
            <a:endParaRPr lang="ja-JP" altLang="en-US" dirty="0"/>
          </a:p>
        </p:txBody>
      </p:sp>
      <p:sp>
        <p:nvSpPr>
          <p:cNvPr id="24" name="正方形/長方形 23">
            <a:extLst>
              <a:ext uri="{FF2B5EF4-FFF2-40B4-BE49-F238E27FC236}">
                <a16:creationId xmlns:a16="http://schemas.microsoft.com/office/drawing/2014/main" id="{2631AFE4-8301-42E7-8098-97914D6BFF5A}"/>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sp>
        <p:nvSpPr>
          <p:cNvPr id="25" name="タイトル 3">
            <a:extLst>
              <a:ext uri="{FF2B5EF4-FFF2-40B4-BE49-F238E27FC236}">
                <a16:creationId xmlns:a16="http://schemas.microsoft.com/office/drawing/2014/main" id="{74A48DCB-21FB-4C0B-B2FC-92B53DFAC35B}"/>
              </a:ext>
            </a:extLst>
          </p:cNvPr>
          <p:cNvSpPr>
            <a:spLocks noGrp="1"/>
          </p:cNvSpPr>
          <p:nvPr>
            <p:ph type="title"/>
          </p:nvPr>
        </p:nvSpPr>
        <p:spPr>
          <a:xfrm>
            <a:off x="417000" y="180000"/>
            <a:ext cx="9072000" cy="615600"/>
          </a:xfrm>
        </p:spPr>
        <p:txBody>
          <a:bodyPr/>
          <a:lstStyle/>
          <a:p>
            <a:r>
              <a:rPr lang="ja-JP" altLang="en-US" dirty="0"/>
              <a:t>７</a:t>
            </a:r>
            <a:r>
              <a:rPr kumimoji="1" lang="ja-JP" altLang="en-US" dirty="0"/>
              <a:t>．プロジェクトの目指す姿</a:t>
            </a:r>
          </a:p>
        </p:txBody>
      </p:sp>
      <p:sp>
        <p:nvSpPr>
          <p:cNvPr id="26" name="テキスト プレースホルダー 3">
            <a:extLst>
              <a:ext uri="{FF2B5EF4-FFF2-40B4-BE49-F238E27FC236}">
                <a16:creationId xmlns:a16="http://schemas.microsoft.com/office/drawing/2014/main" id="{BD10B221-D2BD-428B-87AC-36E4CE4CD3E0}"/>
              </a:ext>
            </a:extLst>
          </p:cNvPr>
          <p:cNvSpPr txBox="1">
            <a:spLocks/>
          </p:cNvSpPr>
          <p:nvPr/>
        </p:nvSpPr>
        <p:spPr>
          <a:xfrm>
            <a:off x="417000" y="1016000"/>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t>将来における多摩地域や社会へのインパクト、中長期に目指す姿</a:t>
            </a:r>
          </a:p>
        </p:txBody>
      </p:sp>
      <p:sp>
        <p:nvSpPr>
          <p:cNvPr id="27" name="テキスト ボックス 26">
            <a:extLst>
              <a:ext uri="{FF2B5EF4-FFF2-40B4-BE49-F238E27FC236}">
                <a16:creationId xmlns:a16="http://schemas.microsoft.com/office/drawing/2014/main" id="{1AB3670B-C3BC-4835-A2E5-6AED4750A949}"/>
              </a:ext>
            </a:extLst>
          </p:cNvPr>
          <p:cNvSpPr txBox="1"/>
          <p:nvPr/>
        </p:nvSpPr>
        <p:spPr>
          <a:xfrm>
            <a:off x="4865723" y="6311395"/>
            <a:ext cx="498845" cy="288147"/>
          </a:xfrm>
          <a:prstGeom prst="rect">
            <a:avLst/>
          </a:prstGeom>
          <a:noFill/>
        </p:spPr>
        <p:txBody>
          <a:bodyPr wrap="square" lIns="36000" tIns="36000" rIns="36000" bIns="36000" rtlCol="0" anchor="ctr" anchorCtr="0">
            <a:spAutoFit/>
          </a:bodyPr>
          <a:lstStyle/>
          <a:p>
            <a:pPr algn="ctr">
              <a:spcBef>
                <a:spcPts val="0"/>
              </a:spcBef>
              <a:buSzPct val="100000"/>
            </a:pPr>
            <a:r>
              <a:rPr kumimoji="1" lang="ja-JP" altLang="en-US" sz="1400" b="1" dirty="0"/>
              <a:t>期間</a:t>
            </a:r>
          </a:p>
        </p:txBody>
      </p:sp>
      <p:cxnSp>
        <p:nvCxnSpPr>
          <p:cNvPr id="28" name="直線矢印コネクタ 27">
            <a:extLst>
              <a:ext uri="{FF2B5EF4-FFF2-40B4-BE49-F238E27FC236}">
                <a16:creationId xmlns:a16="http://schemas.microsoft.com/office/drawing/2014/main" id="{98B2D2AC-2229-4088-959E-E2A1779DD715}"/>
              </a:ext>
            </a:extLst>
          </p:cNvPr>
          <p:cNvCxnSpPr/>
          <p:nvPr/>
        </p:nvCxnSpPr>
        <p:spPr>
          <a:xfrm flipV="1">
            <a:off x="739345" y="6311395"/>
            <a:ext cx="8751600" cy="0"/>
          </a:xfrm>
          <a:prstGeom prst="straightConnector1">
            <a:avLst/>
          </a:prstGeom>
          <a:ln w="15875">
            <a:solidFill>
              <a:srgbClr val="A7A8AA"/>
            </a:solidFill>
            <a:tailEnd type="arrow" w="lg" len="lg"/>
          </a:ln>
        </p:spPr>
        <p:style>
          <a:lnRef idx="1">
            <a:schemeClr val="accent1"/>
          </a:lnRef>
          <a:fillRef idx="0">
            <a:schemeClr val="accent1"/>
          </a:fillRef>
          <a:effectRef idx="0">
            <a:schemeClr val="accent1"/>
          </a:effectRef>
          <a:fontRef idx="minor">
            <a:schemeClr val="tx1"/>
          </a:fontRef>
        </p:style>
      </p:cxnSp>
      <p:grpSp>
        <p:nvGrpSpPr>
          <p:cNvPr id="29" name="グループ化 28">
            <a:extLst>
              <a:ext uri="{FF2B5EF4-FFF2-40B4-BE49-F238E27FC236}">
                <a16:creationId xmlns:a16="http://schemas.microsoft.com/office/drawing/2014/main" id="{BE2871ED-35C5-42B2-B029-8EB4A0766556}"/>
              </a:ext>
            </a:extLst>
          </p:cNvPr>
          <p:cNvGrpSpPr/>
          <p:nvPr/>
        </p:nvGrpSpPr>
        <p:grpSpPr>
          <a:xfrm>
            <a:off x="434099" y="2245149"/>
            <a:ext cx="305247" cy="4066247"/>
            <a:chOff x="829639" y="2171065"/>
            <a:chExt cx="305247" cy="4066247"/>
          </a:xfrm>
        </p:grpSpPr>
        <p:cxnSp>
          <p:nvCxnSpPr>
            <p:cNvPr id="30" name="直線矢印コネクタ 29">
              <a:extLst>
                <a:ext uri="{FF2B5EF4-FFF2-40B4-BE49-F238E27FC236}">
                  <a16:creationId xmlns:a16="http://schemas.microsoft.com/office/drawing/2014/main" id="{9D085AEF-D462-4FBF-B7CB-25416C215AA2}"/>
                </a:ext>
              </a:extLst>
            </p:cNvPr>
            <p:cNvCxnSpPr/>
            <p:nvPr/>
          </p:nvCxnSpPr>
          <p:spPr>
            <a:xfrm flipV="1">
              <a:off x="1134886" y="2171065"/>
              <a:ext cx="0" cy="4066247"/>
            </a:xfrm>
            <a:prstGeom prst="straightConnector1">
              <a:avLst/>
            </a:prstGeom>
            <a:ln w="15875">
              <a:solidFill>
                <a:srgbClr val="A7A8AA"/>
              </a:solidFill>
              <a:tailEnd type="arrow" w="lg" len="lg"/>
            </a:ln>
          </p:spPr>
          <p:style>
            <a:lnRef idx="1">
              <a:schemeClr val="accent1"/>
            </a:lnRef>
            <a:fillRef idx="0">
              <a:schemeClr val="accent1"/>
            </a:fillRef>
            <a:effectRef idx="0">
              <a:schemeClr val="accent1"/>
            </a:effectRef>
            <a:fontRef idx="minor">
              <a:schemeClr val="tx1"/>
            </a:fontRef>
          </p:style>
        </p:cxnSp>
        <p:sp>
          <p:nvSpPr>
            <p:cNvPr id="31" name="テキスト ボックス 30">
              <a:extLst>
                <a:ext uri="{FF2B5EF4-FFF2-40B4-BE49-F238E27FC236}">
                  <a16:creationId xmlns:a16="http://schemas.microsoft.com/office/drawing/2014/main" id="{3A824CB1-62CC-4824-B428-627B528E4E75}"/>
                </a:ext>
              </a:extLst>
            </p:cNvPr>
            <p:cNvSpPr txBox="1"/>
            <p:nvPr/>
          </p:nvSpPr>
          <p:spPr>
            <a:xfrm>
              <a:off x="829639" y="2911083"/>
              <a:ext cx="288147" cy="2586213"/>
            </a:xfrm>
            <a:prstGeom prst="rect">
              <a:avLst/>
            </a:prstGeom>
            <a:noFill/>
          </p:spPr>
          <p:txBody>
            <a:bodyPr vert="eaVert" wrap="none" lIns="36000" tIns="36000" rIns="36000" bIns="36000" rtlCol="0" anchor="ctr" anchorCtr="0">
              <a:spAutoFit/>
            </a:bodyPr>
            <a:lstStyle/>
            <a:p>
              <a:pPr algn="ctr">
                <a:spcBef>
                  <a:spcPts val="0"/>
                </a:spcBef>
                <a:buSzPct val="100000"/>
              </a:pPr>
              <a:r>
                <a:rPr kumimoji="1" lang="ja-JP" altLang="en-US" sz="1400" b="1" dirty="0"/>
                <a:t>多摩地域や社会へのインパクト</a:t>
              </a:r>
            </a:p>
          </p:txBody>
        </p:sp>
      </p:grpSp>
      <p:sp>
        <p:nvSpPr>
          <p:cNvPr id="32" name="ホームベース 40">
            <a:extLst>
              <a:ext uri="{FF2B5EF4-FFF2-40B4-BE49-F238E27FC236}">
                <a16:creationId xmlns:a16="http://schemas.microsoft.com/office/drawing/2014/main" id="{AF0CBF40-D8D6-45F1-AACB-56D016309F8F}"/>
              </a:ext>
            </a:extLst>
          </p:cNvPr>
          <p:cNvSpPr/>
          <p:nvPr/>
        </p:nvSpPr>
        <p:spPr bwMode="gray">
          <a:xfrm>
            <a:off x="812540" y="1823942"/>
            <a:ext cx="2293736" cy="364779"/>
          </a:xfrm>
          <a:prstGeom prst="homePlate">
            <a:avLst>
              <a:gd name="adj" fmla="val 47925"/>
            </a:avLst>
          </a:prstGeom>
          <a:solidFill>
            <a:schemeClr val="bg2"/>
          </a:solidFill>
          <a:ln w="12700">
            <a:no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400" b="1" dirty="0"/>
              <a:t>短期（</a:t>
            </a:r>
            <a:r>
              <a:rPr kumimoji="1" lang="en-US" altLang="ja-JP" sz="1400" b="1" dirty="0"/>
              <a:t>1</a:t>
            </a:r>
            <a:r>
              <a:rPr kumimoji="1" lang="ja-JP" altLang="en-US" sz="1400" b="1" dirty="0"/>
              <a:t>年以内）</a:t>
            </a:r>
            <a:endParaRPr kumimoji="1" lang="en-US" altLang="ja-JP" sz="1400" b="1" dirty="0"/>
          </a:p>
        </p:txBody>
      </p:sp>
      <p:sp>
        <p:nvSpPr>
          <p:cNvPr id="33" name="ホームベース 41">
            <a:extLst>
              <a:ext uri="{FF2B5EF4-FFF2-40B4-BE49-F238E27FC236}">
                <a16:creationId xmlns:a16="http://schemas.microsoft.com/office/drawing/2014/main" id="{CA6A0951-4031-444D-86F9-C68B89BE1A49}"/>
              </a:ext>
            </a:extLst>
          </p:cNvPr>
          <p:cNvSpPr/>
          <p:nvPr/>
        </p:nvSpPr>
        <p:spPr bwMode="gray">
          <a:xfrm>
            <a:off x="3158060" y="1823942"/>
            <a:ext cx="2293736" cy="364779"/>
          </a:xfrm>
          <a:prstGeom prst="homePlate">
            <a:avLst>
              <a:gd name="adj" fmla="val 47925"/>
            </a:avLst>
          </a:prstGeom>
          <a:solidFill>
            <a:schemeClr val="bg2"/>
          </a:solidFill>
          <a:ln w="12700">
            <a:no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400" b="1" dirty="0"/>
              <a:t>中期（</a:t>
            </a:r>
            <a:r>
              <a:rPr kumimoji="1" lang="en-US" altLang="ja-JP" sz="1400" b="1" dirty="0"/>
              <a:t>3</a:t>
            </a:r>
            <a:r>
              <a:rPr kumimoji="1" lang="ja-JP" altLang="en-US" sz="1400" b="1" dirty="0"/>
              <a:t>～</a:t>
            </a:r>
            <a:r>
              <a:rPr kumimoji="1" lang="en-US" altLang="ja-JP" sz="1400" b="1" dirty="0"/>
              <a:t>5</a:t>
            </a:r>
            <a:r>
              <a:rPr kumimoji="1" lang="ja-JP" altLang="en-US" sz="1400" b="1" dirty="0"/>
              <a:t>年）</a:t>
            </a:r>
            <a:endParaRPr kumimoji="1" lang="en-US" altLang="ja-JP" sz="1400" b="1" dirty="0"/>
          </a:p>
        </p:txBody>
      </p:sp>
      <p:sp>
        <p:nvSpPr>
          <p:cNvPr id="34" name="ホームベース 45">
            <a:extLst>
              <a:ext uri="{FF2B5EF4-FFF2-40B4-BE49-F238E27FC236}">
                <a16:creationId xmlns:a16="http://schemas.microsoft.com/office/drawing/2014/main" id="{AB4EC163-5877-4C28-9560-BC66DCC325C1}"/>
              </a:ext>
            </a:extLst>
          </p:cNvPr>
          <p:cNvSpPr/>
          <p:nvPr/>
        </p:nvSpPr>
        <p:spPr bwMode="gray">
          <a:xfrm>
            <a:off x="5503580" y="1823942"/>
            <a:ext cx="2293736" cy="364779"/>
          </a:xfrm>
          <a:prstGeom prst="homePlate">
            <a:avLst>
              <a:gd name="adj" fmla="val 47925"/>
            </a:avLst>
          </a:prstGeom>
          <a:solidFill>
            <a:schemeClr val="bg2"/>
          </a:solidFill>
          <a:ln w="12700">
            <a:no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400" b="1" dirty="0"/>
              <a:t>長期（</a:t>
            </a:r>
            <a:r>
              <a:rPr kumimoji="1" lang="en-US" altLang="ja-JP" sz="1400" b="1" dirty="0"/>
              <a:t>5</a:t>
            </a:r>
            <a:r>
              <a:rPr kumimoji="1" lang="ja-JP" altLang="en-US" sz="1400" b="1" dirty="0"/>
              <a:t>年以降）</a:t>
            </a:r>
            <a:endParaRPr kumimoji="1" lang="en-US" altLang="ja-JP" sz="1400" b="1" dirty="0"/>
          </a:p>
        </p:txBody>
      </p:sp>
      <p:sp>
        <p:nvSpPr>
          <p:cNvPr id="35" name="ホームベース 57">
            <a:extLst>
              <a:ext uri="{FF2B5EF4-FFF2-40B4-BE49-F238E27FC236}">
                <a16:creationId xmlns:a16="http://schemas.microsoft.com/office/drawing/2014/main" id="{88417AE2-2EEE-4DFF-947E-544274860F16}"/>
              </a:ext>
            </a:extLst>
          </p:cNvPr>
          <p:cNvSpPr/>
          <p:nvPr/>
        </p:nvSpPr>
        <p:spPr bwMode="gray">
          <a:xfrm>
            <a:off x="7880493" y="1823942"/>
            <a:ext cx="1609581" cy="364779"/>
          </a:xfrm>
          <a:prstGeom prst="homePlate">
            <a:avLst>
              <a:gd name="adj" fmla="val 47925"/>
            </a:avLst>
          </a:prstGeom>
          <a:solidFill>
            <a:srgbClr val="DDEFE8"/>
          </a:solidFill>
          <a:ln w="12700">
            <a:noFill/>
            <a:miter lim="800000"/>
            <a:headEnd/>
            <a:tailEnd/>
          </a:ln>
        </p:spPr>
        <p:txBody>
          <a:bodyPr lIns="72000" tIns="72000" rIns="72000" bIns="72000" rtlCol="0" anchor="ctr"/>
          <a:lstStyle/>
          <a:p>
            <a:pPr algn="ctr" defTabSz="762000" eaLnBrk="0" hangingPunct="0">
              <a:lnSpc>
                <a:spcPct val="106000"/>
              </a:lnSpc>
              <a:spcBef>
                <a:spcPts val="600"/>
              </a:spcBef>
            </a:pPr>
            <a:r>
              <a:rPr kumimoji="1" lang="en-US" altLang="ja-JP" sz="1400" b="1" dirty="0"/>
              <a:t>2030</a:t>
            </a:r>
            <a:r>
              <a:rPr kumimoji="1" lang="ja-JP" altLang="en-US" sz="1400" b="1" dirty="0"/>
              <a:t>年</a:t>
            </a:r>
            <a:endParaRPr kumimoji="1" lang="en-US" altLang="ja-JP" sz="1400" b="1" dirty="0"/>
          </a:p>
        </p:txBody>
      </p:sp>
      <p:grpSp>
        <p:nvGrpSpPr>
          <p:cNvPr id="18" name="グループ化 17">
            <a:extLst>
              <a:ext uri="{FF2B5EF4-FFF2-40B4-BE49-F238E27FC236}">
                <a16:creationId xmlns:a16="http://schemas.microsoft.com/office/drawing/2014/main" id="{248BDFA0-70B2-4049-B58A-65CC3CEC8C83}"/>
              </a:ext>
            </a:extLst>
          </p:cNvPr>
          <p:cNvGrpSpPr/>
          <p:nvPr/>
        </p:nvGrpSpPr>
        <p:grpSpPr>
          <a:xfrm>
            <a:off x="6705435" y="550060"/>
            <a:ext cx="3036097" cy="468000"/>
            <a:chOff x="4259313" y="277738"/>
            <a:chExt cx="2760089" cy="265400"/>
          </a:xfrm>
        </p:grpSpPr>
        <p:sp>
          <p:nvSpPr>
            <p:cNvPr id="19" name="テキスト ボックス 18">
              <a:extLst>
                <a:ext uri="{FF2B5EF4-FFF2-40B4-BE49-F238E27FC236}">
                  <a16:creationId xmlns:a16="http://schemas.microsoft.com/office/drawing/2014/main" id="{EF3C20F0-A6F1-46C9-9248-F8BB65A7E09A}"/>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事業趣旨との合目的性</a:t>
              </a:r>
              <a:br>
                <a:rPr lang="ja-JP" altLang="en-US" sz="1400" b="1" dirty="0">
                  <a:solidFill>
                    <a:schemeClr val="accent1"/>
                  </a:solidFill>
                </a:rPr>
              </a:br>
              <a:r>
                <a:rPr lang="ja-JP" altLang="en-US" sz="1400" b="1" dirty="0">
                  <a:solidFill>
                    <a:schemeClr val="accent1"/>
                  </a:solidFill>
                </a:rPr>
                <a:t>実現可能性</a:t>
              </a:r>
            </a:p>
          </p:txBody>
        </p:sp>
        <p:sp>
          <p:nvSpPr>
            <p:cNvPr id="20" name="テキスト ボックス 19">
              <a:extLst>
                <a:ext uri="{FF2B5EF4-FFF2-40B4-BE49-F238E27FC236}">
                  <a16:creationId xmlns:a16="http://schemas.microsoft.com/office/drawing/2014/main" id="{0CECA6CA-92C7-4265-80A4-49E37FBC8486}"/>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22" name="テキスト ボックス 21">
            <a:extLst>
              <a:ext uri="{FF2B5EF4-FFF2-40B4-BE49-F238E27FC236}">
                <a16:creationId xmlns:a16="http://schemas.microsoft.com/office/drawing/2014/main" id="{4E6C816B-D726-4EF0-990A-9EE12858787F}"/>
              </a:ext>
            </a:extLst>
          </p:cNvPr>
          <p:cNvSpPr txBox="1"/>
          <p:nvPr/>
        </p:nvSpPr>
        <p:spPr>
          <a:xfrm>
            <a:off x="7880494" y="2245149"/>
            <a:ext cx="1609581" cy="931145"/>
          </a:xfrm>
          <a:prstGeom prst="ellipse">
            <a:avLst/>
          </a:prstGeom>
          <a:solidFill>
            <a:srgbClr val="DDEFE8"/>
          </a:solidFill>
          <a:ln w="6350">
            <a:no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b="1" dirty="0"/>
              <a:t>将来的に</a:t>
            </a:r>
            <a:br>
              <a:rPr lang="en-US" altLang="ja-JP" b="1" dirty="0"/>
            </a:br>
            <a:r>
              <a:rPr lang="ja-JP" altLang="en-US" b="1" dirty="0"/>
              <a:t>目指す姿</a:t>
            </a:r>
          </a:p>
        </p:txBody>
      </p:sp>
      <p:cxnSp>
        <p:nvCxnSpPr>
          <p:cNvPr id="23" name="直線矢印コネクタ 22">
            <a:extLst>
              <a:ext uri="{FF2B5EF4-FFF2-40B4-BE49-F238E27FC236}">
                <a16:creationId xmlns:a16="http://schemas.microsoft.com/office/drawing/2014/main" id="{C2CF5375-A802-4D33-B224-3FEDBC521055}"/>
              </a:ext>
            </a:extLst>
          </p:cNvPr>
          <p:cNvCxnSpPr/>
          <p:nvPr/>
        </p:nvCxnSpPr>
        <p:spPr>
          <a:xfrm flipV="1">
            <a:off x="1208584" y="2754866"/>
            <a:ext cx="5064896" cy="1350604"/>
          </a:xfrm>
          <a:prstGeom prst="straightConnector1">
            <a:avLst/>
          </a:prstGeom>
          <a:ln w="38100">
            <a:solidFill>
              <a:schemeClr val="bg2"/>
            </a:solidFill>
            <a:tailEnd type="triangle" w="lg" len="lg"/>
          </a:ln>
        </p:spPr>
        <p:style>
          <a:lnRef idx="1">
            <a:schemeClr val="accent1"/>
          </a:lnRef>
          <a:fillRef idx="0">
            <a:schemeClr val="accent1"/>
          </a:fillRef>
          <a:effectRef idx="0">
            <a:schemeClr val="accent1"/>
          </a:effectRef>
          <a:fontRef idx="minor">
            <a:schemeClr val="tx1"/>
          </a:fontRef>
        </p:style>
      </p:cxnSp>
      <p:sp>
        <p:nvSpPr>
          <p:cNvPr id="36" name="テキスト ボックス 35">
            <a:extLst>
              <a:ext uri="{FF2B5EF4-FFF2-40B4-BE49-F238E27FC236}">
                <a16:creationId xmlns:a16="http://schemas.microsoft.com/office/drawing/2014/main" id="{8D820E1C-D18F-4654-B5D3-5F9849C7943A}"/>
              </a:ext>
            </a:extLst>
          </p:cNvPr>
          <p:cNvSpPr txBox="1"/>
          <p:nvPr/>
        </p:nvSpPr>
        <p:spPr>
          <a:xfrm>
            <a:off x="6249144" y="2241790"/>
            <a:ext cx="1609200" cy="932400"/>
          </a:xfrm>
          <a:prstGeom prst="ellipse">
            <a:avLst/>
          </a:prstGeom>
          <a:solidFill>
            <a:schemeClr val="bg1">
              <a:lumMod val="95000"/>
            </a:schemeClr>
          </a:solidFill>
          <a:ln w="12700">
            <a:solidFill>
              <a:schemeClr val="bg2"/>
            </a:solidFill>
            <a:miter lim="800000"/>
            <a:headEnd/>
            <a:tailEnd/>
          </a:ln>
        </p:spPr>
        <p:txBody>
          <a:bodyPr wrap="none" lIns="72000" tIns="72000" rIns="72000" bIns="72000" rtlCol="0" anchor="ctr"/>
          <a:lstStyle>
            <a:defPPr>
              <a:defRPr lang="en-US"/>
            </a:defPPr>
            <a:lvl1pPr algn="ctr" defTabSz="762000" eaLnBrk="0" hangingPunct="0">
              <a:lnSpc>
                <a:spcPct val="106000"/>
              </a:lnSpc>
              <a:spcBef>
                <a:spcPts val="600"/>
              </a:spcBef>
              <a:defRPr kumimoji="1" sz="1200" b="1">
                <a:solidFill>
                  <a:srgbClr val="FF0000"/>
                </a:solidFill>
              </a:defRPr>
            </a:lvl1pPr>
          </a:lstStyle>
          <a:p>
            <a:r>
              <a:rPr lang="en-US" altLang="ja-JP" dirty="0">
                <a:solidFill>
                  <a:schemeClr val="tx1"/>
                </a:solidFill>
              </a:rPr>
              <a:t>5</a:t>
            </a:r>
            <a:r>
              <a:rPr lang="ja-JP" altLang="en-US" dirty="0">
                <a:solidFill>
                  <a:schemeClr val="tx1"/>
                </a:solidFill>
              </a:rPr>
              <a:t>年程度で</a:t>
            </a:r>
            <a:br>
              <a:rPr lang="en-US" altLang="ja-JP" dirty="0">
                <a:solidFill>
                  <a:schemeClr val="tx1"/>
                </a:solidFill>
              </a:rPr>
            </a:br>
            <a:r>
              <a:rPr lang="ja-JP" altLang="en-US" dirty="0">
                <a:solidFill>
                  <a:schemeClr val="tx1"/>
                </a:solidFill>
              </a:rPr>
              <a:t>目指す姿</a:t>
            </a:r>
          </a:p>
        </p:txBody>
      </p:sp>
      <p:sp>
        <p:nvSpPr>
          <p:cNvPr id="37" name="正方形/長方形 36">
            <a:extLst>
              <a:ext uri="{FF2B5EF4-FFF2-40B4-BE49-F238E27FC236}">
                <a16:creationId xmlns:a16="http://schemas.microsoft.com/office/drawing/2014/main" id="{F7FA09B1-9E26-479E-B63B-3AAF2E12149B}"/>
              </a:ext>
            </a:extLst>
          </p:cNvPr>
          <p:cNvSpPr/>
          <p:nvPr/>
        </p:nvSpPr>
        <p:spPr bwMode="gray">
          <a:xfrm>
            <a:off x="5503580" y="3210316"/>
            <a:ext cx="2293200" cy="1980000"/>
          </a:xfrm>
          <a:prstGeom prst="rect">
            <a:avLst/>
          </a:prstGeom>
          <a:noFill/>
          <a:ln w="6350">
            <a:solidFill>
              <a:srgbClr val="A7A8AA"/>
            </a:solidFill>
            <a:miter lim="800000"/>
            <a:headEnd/>
            <a:tailEnd/>
          </a:ln>
        </p:spPr>
        <p:txBody>
          <a:bodyPr lIns="72000" tIns="72000" rIns="72000" bIns="72000" rtlCol="0" anchor="t"/>
          <a:lstStyle/>
          <a:p>
            <a:pPr lvl="0">
              <a:defRPr/>
            </a:pPr>
            <a:endParaRPr lang="en-US" altLang="ja-JP" sz="1100" dirty="0">
              <a:solidFill>
                <a:prstClr val="black"/>
              </a:solidFill>
            </a:endParaRPr>
          </a:p>
          <a:p>
            <a:pPr marL="171450" lvl="0" indent="-171450">
              <a:buFont typeface="Wingdings" panose="05000000000000000000" pitchFamily="2" charset="2"/>
              <a:buChar char="n"/>
              <a:defRPr/>
            </a:pPr>
            <a:r>
              <a:rPr lang="ja-JP" altLang="en-US" sz="1100" dirty="0">
                <a:solidFill>
                  <a:prstClr val="black"/>
                </a:solidFill>
              </a:rPr>
              <a:t>＜社会へのインパクトを記載＞</a:t>
            </a:r>
            <a:endParaRPr lang="en-US" altLang="ja-JP" sz="1100" dirty="0">
              <a:solidFill>
                <a:prstClr val="black"/>
              </a:solidFill>
            </a:endParaRPr>
          </a:p>
          <a:p>
            <a:pPr lvl="0">
              <a:defRPr/>
            </a:pPr>
            <a:endParaRPr lang="en-US" altLang="ja-JP" sz="1100" dirty="0">
              <a:solidFill>
                <a:prstClr val="black"/>
              </a:solidFill>
            </a:endParaRPr>
          </a:p>
          <a:p>
            <a:pPr lvl="0">
              <a:defRPr/>
            </a:pPr>
            <a:endParaRPr lang="en-US" altLang="ja-JP" sz="1100" dirty="0">
              <a:solidFill>
                <a:prstClr val="black"/>
              </a:solidFill>
            </a:endParaRPr>
          </a:p>
          <a:p>
            <a:pPr marL="171450" lvl="0" indent="-171450">
              <a:buFont typeface="Wingdings" panose="05000000000000000000" pitchFamily="2" charset="2"/>
              <a:buChar char="n"/>
              <a:defRPr/>
            </a:pPr>
            <a:r>
              <a:rPr lang="ja-JP" altLang="en-US" sz="1100" dirty="0">
                <a:solidFill>
                  <a:prstClr val="black"/>
                </a:solidFill>
              </a:rPr>
              <a:t>＜事業者視点で実施・目標とする項目について記載＞</a:t>
            </a:r>
            <a:endParaRPr lang="en-US" altLang="ja-JP" sz="1100" dirty="0">
              <a:solidFill>
                <a:prstClr val="black"/>
              </a:solidFill>
            </a:endParaRPr>
          </a:p>
        </p:txBody>
      </p:sp>
      <p:sp>
        <p:nvSpPr>
          <p:cNvPr id="38" name="正方形/長方形 37">
            <a:extLst>
              <a:ext uri="{FF2B5EF4-FFF2-40B4-BE49-F238E27FC236}">
                <a16:creationId xmlns:a16="http://schemas.microsoft.com/office/drawing/2014/main" id="{12846ECF-B713-4003-AAA2-336F6A7137D7}"/>
              </a:ext>
            </a:extLst>
          </p:cNvPr>
          <p:cNvSpPr/>
          <p:nvPr/>
        </p:nvSpPr>
        <p:spPr bwMode="gray">
          <a:xfrm>
            <a:off x="3158060" y="3742642"/>
            <a:ext cx="2293200" cy="1980000"/>
          </a:xfrm>
          <a:prstGeom prst="rect">
            <a:avLst/>
          </a:prstGeom>
          <a:noFill/>
          <a:ln w="6350">
            <a:solidFill>
              <a:srgbClr val="A7A8AA"/>
            </a:solidFill>
            <a:miter lim="800000"/>
            <a:headEnd/>
            <a:tailEnd/>
          </a:ln>
        </p:spPr>
        <p:txBody>
          <a:bodyPr lIns="72000" tIns="72000" rIns="72000" bIns="72000" rtlCol="0" anchor="t"/>
          <a:lstStyle/>
          <a:p>
            <a:pPr lvl="0">
              <a:defRPr/>
            </a:pPr>
            <a:endParaRPr lang="en-US" altLang="ja-JP" sz="1100" dirty="0">
              <a:solidFill>
                <a:prstClr val="black"/>
              </a:solidFill>
            </a:endParaRPr>
          </a:p>
          <a:p>
            <a:pPr marL="171450" lvl="0" indent="-171450">
              <a:buFont typeface="Wingdings" panose="05000000000000000000" pitchFamily="2" charset="2"/>
              <a:buChar char="n"/>
              <a:defRPr/>
            </a:pPr>
            <a:r>
              <a:rPr lang="ja-JP" altLang="en-US" sz="1100" dirty="0">
                <a:solidFill>
                  <a:prstClr val="black"/>
                </a:solidFill>
              </a:rPr>
              <a:t>＜社会へのインパクトを記載＞</a:t>
            </a:r>
            <a:endParaRPr lang="en-US" altLang="ja-JP" sz="1100" dirty="0">
              <a:solidFill>
                <a:prstClr val="black"/>
              </a:solidFill>
            </a:endParaRPr>
          </a:p>
          <a:p>
            <a:pPr lvl="0">
              <a:defRPr/>
            </a:pPr>
            <a:endParaRPr lang="en-US" altLang="ja-JP" sz="1100" dirty="0">
              <a:solidFill>
                <a:prstClr val="black"/>
              </a:solidFill>
            </a:endParaRPr>
          </a:p>
          <a:p>
            <a:pPr lvl="0">
              <a:defRPr/>
            </a:pPr>
            <a:endParaRPr lang="en-US" altLang="ja-JP" sz="1100" dirty="0">
              <a:solidFill>
                <a:prstClr val="black"/>
              </a:solidFill>
            </a:endParaRPr>
          </a:p>
          <a:p>
            <a:pPr marL="171450" lvl="0" indent="-171450">
              <a:buFont typeface="Wingdings" panose="05000000000000000000" pitchFamily="2" charset="2"/>
              <a:buChar char="n"/>
              <a:defRPr/>
            </a:pPr>
            <a:r>
              <a:rPr lang="ja-JP" altLang="en-US" sz="1100" dirty="0">
                <a:solidFill>
                  <a:prstClr val="black"/>
                </a:solidFill>
              </a:rPr>
              <a:t>＜事業者視点で実施・目標とする項目について記載＞</a:t>
            </a:r>
            <a:endParaRPr lang="en-US" altLang="ja-JP" sz="1100" dirty="0">
              <a:solidFill>
                <a:prstClr val="black"/>
              </a:solidFill>
            </a:endParaRPr>
          </a:p>
        </p:txBody>
      </p:sp>
      <p:sp>
        <p:nvSpPr>
          <p:cNvPr id="39" name="正方形/長方形 38">
            <a:extLst>
              <a:ext uri="{FF2B5EF4-FFF2-40B4-BE49-F238E27FC236}">
                <a16:creationId xmlns:a16="http://schemas.microsoft.com/office/drawing/2014/main" id="{A683C943-9A25-419A-B2F5-B19ABFE07745}"/>
              </a:ext>
            </a:extLst>
          </p:cNvPr>
          <p:cNvSpPr/>
          <p:nvPr/>
        </p:nvSpPr>
        <p:spPr bwMode="gray">
          <a:xfrm>
            <a:off x="3209748" y="4462661"/>
            <a:ext cx="738999" cy="180000"/>
          </a:xfrm>
          <a:prstGeom prst="rect">
            <a:avLst/>
          </a:prstGeom>
          <a:solidFill>
            <a:srgbClr val="005587"/>
          </a:solidFill>
          <a:ln w="12700">
            <a:noFill/>
            <a:miter lim="800000"/>
            <a:headEnd/>
            <a:tailEnd/>
          </a:ln>
        </p:spPr>
        <p:txBody>
          <a:bodyPr vert="horz" wrap="none" lIns="0" tIns="0" rIns="0" bIns="0" rtlCol="0" anchor="ctr"/>
          <a:lstStyle/>
          <a:p>
            <a:pPr algn="ctr" defTabSz="762000" eaLnBrk="0" hangingPunct="0">
              <a:lnSpc>
                <a:spcPct val="106000"/>
              </a:lnSpc>
              <a:spcBef>
                <a:spcPts val="600"/>
              </a:spcBef>
            </a:pPr>
            <a:r>
              <a:rPr kumimoji="1" lang="ja-JP" altLang="en-US" sz="1100" b="1" dirty="0">
                <a:solidFill>
                  <a:schemeClr val="bg1"/>
                </a:solidFill>
              </a:rPr>
              <a:t>事業者視点</a:t>
            </a:r>
          </a:p>
        </p:txBody>
      </p:sp>
      <p:sp>
        <p:nvSpPr>
          <p:cNvPr id="40" name="正方形/長方形 39">
            <a:extLst>
              <a:ext uri="{FF2B5EF4-FFF2-40B4-BE49-F238E27FC236}">
                <a16:creationId xmlns:a16="http://schemas.microsoft.com/office/drawing/2014/main" id="{8DA4256E-1D4A-4E5A-8013-C27CC8D12635}"/>
              </a:ext>
            </a:extLst>
          </p:cNvPr>
          <p:cNvSpPr/>
          <p:nvPr/>
        </p:nvSpPr>
        <p:spPr bwMode="gray">
          <a:xfrm>
            <a:off x="3209748" y="3805604"/>
            <a:ext cx="738999" cy="180000"/>
          </a:xfrm>
          <a:prstGeom prst="rect">
            <a:avLst/>
          </a:prstGeom>
          <a:solidFill>
            <a:schemeClr val="accent2"/>
          </a:solidFill>
          <a:ln w="12700">
            <a:noFill/>
            <a:miter lim="800000"/>
            <a:headEnd/>
            <a:tailEnd/>
          </a:ln>
        </p:spPr>
        <p:txBody>
          <a:bodyPr vert="horz" wrap="none" lIns="0" tIns="0" rIns="0" bIns="0" rtlCol="0" anchor="ctr"/>
          <a:lstStyle/>
          <a:p>
            <a:pPr algn="ctr" defTabSz="762000" eaLnBrk="0" hangingPunct="0">
              <a:lnSpc>
                <a:spcPct val="106000"/>
              </a:lnSpc>
              <a:spcBef>
                <a:spcPts val="600"/>
              </a:spcBef>
            </a:pPr>
            <a:r>
              <a:rPr kumimoji="1" lang="ja-JP" altLang="en-US" sz="1100" b="1" dirty="0">
                <a:solidFill>
                  <a:schemeClr val="bg1"/>
                </a:solidFill>
              </a:rPr>
              <a:t>公共の視点</a:t>
            </a:r>
          </a:p>
        </p:txBody>
      </p:sp>
      <p:sp>
        <p:nvSpPr>
          <p:cNvPr id="41" name="正方形/長方形 40">
            <a:extLst>
              <a:ext uri="{FF2B5EF4-FFF2-40B4-BE49-F238E27FC236}">
                <a16:creationId xmlns:a16="http://schemas.microsoft.com/office/drawing/2014/main" id="{763F45D3-D18E-4731-AE8D-4EF9E98462B6}"/>
              </a:ext>
            </a:extLst>
          </p:cNvPr>
          <p:cNvSpPr/>
          <p:nvPr/>
        </p:nvSpPr>
        <p:spPr bwMode="gray">
          <a:xfrm>
            <a:off x="5560072" y="3925470"/>
            <a:ext cx="738999" cy="180000"/>
          </a:xfrm>
          <a:prstGeom prst="rect">
            <a:avLst/>
          </a:prstGeom>
          <a:solidFill>
            <a:srgbClr val="005587"/>
          </a:solidFill>
          <a:ln w="12700">
            <a:noFill/>
            <a:miter lim="800000"/>
            <a:headEnd/>
            <a:tailEnd/>
          </a:ln>
        </p:spPr>
        <p:txBody>
          <a:bodyPr vert="horz" wrap="none" lIns="0" tIns="0" rIns="0" bIns="0" rtlCol="0" anchor="ctr"/>
          <a:lstStyle/>
          <a:p>
            <a:pPr algn="ctr" defTabSz="762000" eaLnBrk="0" hangingPunct="0">
              <a:lnSpc>
                <a:spcPct val="106000"/>
              </a:lnSpc>
              <a:spcBef>
                <a:spcPts val="600"/>
              </a:spcBef>
            </a:pPr>
            <a:r>
              <a:rPr kumimoji="1" lang="ja-JP" altLang="en-US" sz="1100" b="1" dirty="0">
                <a:solidFill>
                  <a:schemeClr val="bg1"/>
                </a:solidFill>
              </a:rPr>
              <a:t>事業者視点</a:t>
            </a:r>
          </a:p>
        </p:txBody>
      </p:sp>
      <p:sp>
        <p:nvSpPr>
          <p:cNvPr id="42" name="正方形/長方形 41">
            <a:extLst>
              <a:ext uri="{FF2B5EF4-FFF2-40B4-BE49-F238E27FC236}">
                <a16:creationId xmlns:a16="http://schemas.microsoft.com/office/drawing/2014/main" id="{ED869E86-DA9B-445E-BDF0-9D16A763612B}"/>
              </a:ext>
            </a:extLst>
          </p:cNvPr>
          <p:cNvSpPr/>
          <p:nvPr/>
        </p:nvSpPr>
        <p:spPr bwMode="gray">
          <a:xfrm>
            <a:off x="5560072" y="3268413"/>
            <a:ext cx="738999" cy="180000"/>
          </a:xfrm>
          <a:prstGeom prst="rect">
            <a:avLst/>
          </a:prstGeom>
          <a:solidFill>
            <a:schemeClr val="accent2"/>
          </a:solidFill>
          <a:ln w="12700">
            <a:noFill/>
            <a:miter lim="800000"/>
            <a:headEnd/>
            <a:tailEnd/>
          </a:ln>
        </p:spPr>
        <p:txBody>
          <a:bodyPr vert="horz" wrap="none" lIns="0" tIns="0" rIns="0" bIns="0" rtlCol="0" anchor="ctr"/>
          <a:lstStyle/>
          <a:p>
            <a:pPr algn="ctr" defTabSz="762000" eaLnBrk="0" hangingPunct="0">
              <a:lnSpc>
                <a:spcPct val="106000"/>
              </a:lnSpc>
              <a:spcBef>
                <a:spcPts val="600"/>
              </a:spcBef>
            </a:pPr>
            <a:r>
              <a:rPr kumimoji="1" lang="ja-JP" altLang="en-US" sz="1100" b="1" dirty="0">
                <a:solidFill>
                  <a:schemeClr val="bg1"/>
                </a:solidFill>
              </a:rPr>
              <a:t>公共の視点</a:t>
            </a:r>
          </a:p>
        </p:txBody>
      </p:sp>
      <p:sp>
        <p:nvSpPr>
          <p:cNvPr id="44" name="正方形/長方形 43">
            <a:extLst>
              <a:ext uri="{FF2B5EF4-FFF2-40B4-BE49-F238E27FC236}">
                <a16:creationId xmlns:a16="http://schemas.microsoft.com/office/drawing/2014/main" id="{434B0A36-B9E7-47E7-BF56-C2C7B07F6C31}"/>
              </a:ext>
            </a:extLst>
          </p:cNvPr>
          <p:cNvSpPr/>
          <p:nvPr/>
        </p:nvSpPr>
        <p:spPr bwMode="gray">
          <a:xfrm>
            <a:off x="812540" y="4274968"/>
            <a:ext cx="2293200" cy="1980000"/>
          </a:xfrm>
          <a:prstGeom prst="rect">
            <a:avLst/>
          </a:prstGeom>
          <a:noFill/>
          <a:ln w="6350">
            <a:solidFill>
              <a:srgbClr val="A7A8AA"/>
            </a:solidFill>
            <a:miter lim="800000"/>
            <a:headEnd/>
            <a:tailEnd/>
          </a:ln>
        </p:spPr>
        <p:txBody>
          <a:bodyPr lIns="72000" tIns="72000" rIns="72000" bIns="72000" rtlCol="0" anchor="t"/>
          <a:lstStyle/>
          <a:p>
            <a:pPr lvl="0">
              <a:defRPr/>
            </a:pPr>
            <a:endParaRPr lang="en-US" altLang="ja-JP" sz="1100" dirty="0">
              <a:solidFill>
                <a:prstClr val="black"/>
              </a:solidFill>
            </a:endParaRPr>
          </a:p>
          <a:p>
            <a:pPr marL="171450" lvl="0" indent="-171450">
              <a:buFont typeface="Wingdings" panose="05000000000000000000" pitchFamily="2" charset="2"/>
              <a:buChar char="n"/>
              <a:defRPr/>
            </a:pPr>
            <a:r>
              <a:rPr lang="ja-JP" altLang="en-US" sz="1100" dirty="0">
                <a:solidFill>
                  <a:prstClr val="black"/>
                </a:solidFill>
              </a:rPr>
              <a:t>＜社会へのインパクトを記載＞</a:t>
            </a:r>
            <a:endParaRPr lang="en-US" altLang="ja-JP" sz="1100" dirty="0">
              <a:solidFill>
                <a:prstClr val="black"/>
              </a:solidFill>
            </a:endParaRPr>
          </a:p>
          <a:p>
            <a:pPr lvl="0">
              <a:defRPr/>
            </a:pPr>
            <a:endParaRPr lang="en-US" altLang="ja-JP" sz="1100" dirty="0">
              <a:solidFill>
                <a:prstClr val="black"/>
              </a:solidFill>
            </a:endParaRPr>
          </a:p>
          <a:p>
            <a:pPr lvl="0">
              <a:defRPr/>
            </a:pPr>
            <a:endParaRPr lang="en-US" altLang="ja-JP" sz="1100" dirty="0">
              <a:solidFill>
                <a:prstClr val="black"/>
              </a:solidFill>
            </a:endParaRPr>
          </a:p>
          <a:p>
            <a:pPr marL="171450" lvl="0" indent="-171450">
              <a:buFont typeface="Wingdings" panose="05000000000000000000" pitchFamily="2" charset="2"/>
              <a:buChar char="n"/>
              <a:defRPr/>
            </a:pPr>
            <a:r>
              <a:rPr lang="ja-JP" altLang="en-US" sz="1100" dirty="0">
                <a:solidFill>
                  <a:prstClr val="black"/>
                </a:solidFill>
              </a:rPr>
              <a:t>＜事業者視点で実施・目標とする項目について記載＞</a:t>
            </a:r>
            <a:endParaRPr lang="en-US" altLang="ja-JP" sz="1100" dirty="0">
              <a:solidFill>
                <a:prstClr val="black"/>
              </a:solidFill>
            </a:endParaRPr>
          </a:p>
        </p:txBody>
      </p:sp>
      <p:sp>
        <p:nvSpPr>
          <p:cNvPr id="45" name="正方形/長方形 44">
            <a:extLst>
              <a:ext uri="{FF2B5EF4-FFF2-40B4-BE49-F238E27FC236}">
                <a16:creationId xmlns:a16="http://schemas.microsoft.com/office/drawing/2014/main" id="{105C7FF1-8E0D-478B-B884-02FFA454F4A5}"/>
              </a:ext>
            </a:extLst>
          </p:cNvPr>
          <p:cNvSpPr/>
          <p:nvPr/>
        </p:nvSpPr>
        <p:spPr bwMode="gray">
          <a:xfrm>
            <a:off x="868351" y="4979268"/>
            <a:ext cx="738999" cy="180000"/>
          </a:xfrm>
          <a:prstGeom prst="rect">
            <a:avLst/>
          </a:prstGeom>
          <a:solidFill>
            <a:srgbClr val="005587"/>
          </a:solidFill>
          <a:ln w="12700">
            <a:noFill/>
            <a:miter lim="800000"/>
            <a:headEnd/>
            <a:tailEnd/>
          </a:ln>
        </p:spPr>
        <p:txBody>
          <a:bodyPr vert="horz" wrap="none" lIns="0" tIns="0" rIns="0" bIns="0" rtlCol="0" anchor="ctr"/>
          <a:lstStyle/>
          <a:p>
            <a:pPr algn="ctr" defTabSz="762000" eaLnBrk="0" hangingPunct="0">
              <a:lnSpc>
                <a:spcPct val="106000"/>
              </a:lnSpc>
              <a:spcBef>
                <a:spcPts val="600"/>
              </a:spcBef>
            </a:pPr>
            <a:r>
              <a:rPr kumimoji="1" lang="ja-JP" altLang="en-US" sz="1100" b="1" dirty="0">
                <a:solidFill>
                  <a:schemeClr val="bg1"/>
                </a:solidFill>
              </a:rPr>
              <a:t>事業者視点</a:t>
            </a:r>
          </a:p>
        </p:txBody>
      </p:sp>
      <p:sp>
        <p:nvSpPr>
          <p:cNvPr id="46" name="正方形/長方形 45">
            <a:extLst>
              <a:ext uri="{FF2B5EF4-FFF2-40B4-BE49-F238E27FC236}">
                <a16:creationId xmlns:a16="http://schemas.microsoft.com/office/drawing/2014/main" id="{DCC8D449-2B7A-41E0-8EEB-568B02EB5D95}"/>
              </a:ext>
            </a:extLst>
          </p:cNvPr>
          <p:cNvSpPr/>
          <p:nvPr/>
        </p:nvSpPr>
        <p:spPr bwMode="gray">
          <a:xfrm>
            <a:off x="868351" y="4322211"/>
            <a:ext cx="738999" cy="180000"/>
          </a:xfrm>
          <a:prstGeom prst="rect">
            <a:avLst/>
          </a:prstGeom>
          <a:solidFill>
            <a:schemeClr val="accent2"/>
          </a:solidFill>
          <a:ln w="12700">
            <a:noFill/>
            <a:miter lim="800000"/>
            <a:headEnd/>
            <a:tailEnd/>
          </a:ln>
        </p:spPr>
        <p:txBody>
          <a:bodyPr vert="horz" wrap="none" lIns="0" tIns="0" rIns="0" bIns="0" rtlCol="0" anchor="ctr"/>
          <a:lstStyle/>
          <a:p>
            <a:pPr algn="ctr" defTabSz="762000" eaLnBrk="0" hangingPunct="0">
              <a:lnSpc>
                <a:spcPct val="106000"/>
              </a:lnSpc>
              <a:spcBef>
                <a:spcPts val="600"/>
              </a:spcBef>
            </a:pPr>
            <a:r>
              <a:rPr kumimoji="1" lang="ja-JP" altLang="en-US" sz="1100" b="1" dirty="0">
                <a:solidFill>
                  <a:schemeClr val="bg1"/>
                </a:solidFill>
              </a:rPr>
              <a:t>公共の視点</a:t>
            </a:r>
          </a:p>
        </p:txBody>
      </p:sp>
      <p:grpSp>
        <p:nvGrpSpPr>
          <p:cNvPr id="47" name="グループ化 46">
            <a:extLst>
              <a:ext uri="{FF2B5EF4-FFF2-40B4-BE49-F238E27FC236}">
                <a16:creationId xmlns:a16="http://schemas.microsoft.com/office/drawing/2014/main" id="{7EB56199-0FBF-4501-A0CB-60AA280503CD}"/>
              </a:ext>
            </a:extLst>
          </p:cNvPr>
          <p:cNvGrpSpPr/>
          <p:nvPr/>
        </p:nvGrpSpPr>
        <p:grpSpPr>
          <a:xfrm>
            <a:off x="7437275" y="1470938"/>
            <a:ext cx="2088108" cy="339958"/>
            <a:chOff x="7437275" y="1325463"/>
            <a:chExt cx="2088108" cy="411349"/>
          </a:xfrm>
        </p:grpSpPr>
        <p:sp>
          <p:nvSpPr>
            <p:cNvPr id="48" name="正方形/長方形 47">
              <a:extLst>
                <a:ext uri="{FF2B5EF4-FFF2-40B4-BE49-F238E27FC236}">
                  <a16:creationId xmlns:a16="http://schemas.microsoft.com/office/drawing/2014/main" id="{FB002B02-5119-4EA5-A7D1-444D2B22ED7C}"/>
                </a:ext>
              </a:extLst>
            </p:cNvPr>
            <p:cNvSpPr/>
            <p:nvPr/>
          </p:nvSpPr>
          <p:spPr bwMode="gray">
            <a:xfrm>
              <a:off x="7437275" y="1541210"/>
              <a:ext cx="645603" cy="180000"/>
            </a:xfrm>
            <a:prstGeom prst="rect">
              <a:avLst/>
            </a:prstGeom>
            <a:solidFill>
              <a:srgbClr val="005587"/>
            </a:solidFill>
            <a:ln w="12700">
              <a:noFill/>
              <a:miter lim="800000"/>
              <a:headEnd/>
              <a:tailEnd/>
            </a:ln>
          </p:spPr>
          <p:txBody>
            <a:bodyPr vert="horz" wrap="none" lIns="0" tIns="0" rIns="0" bIns="0" rtlCol="0" anchor="ctr"/>
            <a:lstStyle/>
            <a:p>
              <a:pPr algn="ctr" defTabSz="762000" eaLnBrk="0" hangingPunct="0">
                <a:lnSpc>
                  <a:spcPct val="106000"/>
                </a:lnSpc>
                <a:spcBef>
                  <a:spcPts val="600"/>
                </a:spcBef>
              </a:pPr>
              <a:r>
                <a:rPr kumimoji="1" lang="ja-JP" altLang="en-US" sz="900" b="1" dirty="0">
                  <a:solidFill>
                    <a:schemeClr val="bg1"/>
                  </a:solidFill>
                </a:rPr>
                <a:t>事業者視点</a:t>
              </a:r>
            </a:p>
          </p:txBody>
        </p:sp>
        <p:sp>
          <p:nvSpPr>
            <p:cNvPr id="49" name="正方形/長方形 48">
              <a:extLst>
                <a:ext uri="{FF2B5EF4-FFF2-40B4-BE49-F238E27FC236}">
                  <a16:creationId xmlns:a16="http://schemas.microsoft.com/office/drawing/2014/main" id="{06320BD4-B011-42F0-B2C2-96D9A8DCE115}"/>
                </a:ext>
              </a:extLst>
            </p:cNvPr>
            <p:cNvSpPr/>
            <p:nvPr/>
          </p:nvSpPr>
          <p:spPr bwMode="gray">
            <a:xfrm>
              <a:off x="7437275" y="1341064"/>
              <a:ext cx="645603" cy="180000"/>
            </a:xfrm>
            <a:prstGeom prst="rect">
              <a:avLst/>
            </a:prstGeom>
            <a:solidFill>
              <a:schemeClr val="accent2"/>
            </a:solidFill>
            <a:ln w="12700">
              <a:noFill/>
              <a:miter lim="800000"/>
              <a:headEnd/>
              <a:tailEnd/>
            </a:ln>
          </p:spPr>
          <p:txBody>
            <a:bodyPr vert="horz" wrap="none" lIns="0" tIns="0" rIns="0" bIns="0" rtlCol="0" anchor="ctr"/>
            <a:lstStyle/>
            <a:p>
              <a:pPr algn="ctr" defTabSz="762000" eaLnBrk="0" hangingPunct="0">
                <a:lnSpc>
                  <a:spcPct val="106000"/>
                </a:lnSpc>
                <a:spcBef>
                  <a:spcPts val="600"/>
                </a:spcBef>
              </a:pPr>
              <a:r>
                <a:rPr kumimoji="1" lang="ja-JP" altLang="en-US" sz="900" b="1" dirty="0">
                  <a:solidFill>
                    <a:schemeClr val="bg1"/>
                  </a:solidFill>
                </a:rPr>
                <a:t>公共の視点</a:t>
              </a:r>
            </a:p>
          </p:txBody>
        </p:sp>
        <p:sp>
          <p:nvSpPr>
            <p:cNvPr id="50" name="テキスト ボックス 49">
              <a:extLst>
                <a:ext uri="{FF2B5EF4-FFF2-40B4-BE49-F238E27FC236}">
                  <a16:creationId xmlns:a16="http://schemas.microsoft.com/office/drawing/2014/main" id="{F1DBAA6D-B01C-40B9-A5DF-63F79C918578}"/>
                </a:ext>
              </a:extLst>
            </p:cNvPr>
            <p:cNvSpPr txBox="1"/>
            <p:nvPr/>
          </p:nvSpPr>
          <p:spPr>
            <a:xfrm>
              <a:off x="8067685" y="1525609"/>
              <a:ext cx="1457698" cy="211203"/>
            </a:xfrm>
            <a:prstGeom prst="rect">
              <a:avLst/>
            </a:prstGeom>
            <a:noFill/>
          </p:spPr>
          <p:txBody>
            <a:bodyPr vert="horz" wrap="none" lIns="36000" tIns="36000" rIns="36000" bIns="36000" rtlCol="0" anchor="ctr" anchorCtr="0">
              <a:spAutoFit/>
            </a:bodyPr>
            <a:lstStyle/>
            <a:p>
              <a:pPr>
                <a:spcBef>
                  <a:spcPts val="0"/>
                </a:spcBef>
                <a:buSzPct val="100000"/>
              </a:pPr>
              <a:r>
                <a:rPr kumimoji="1" lang="ja-JP" altLang="en-US" sz="900" dirty="0"/>
                <a:t>：売上の拡大・収益性の向上</a:t>
              </a:r>
            </a:p>
          </p:txBody>
        </p:sp>
        <p:sp>
          <p:nvSpPr>
            <p:cNvPr id="51" name="テキスト ボックス 50">
              <a:extLst>
                <a:ext uri="{FF2B5EF4-FFF2-40B4-BE49-F238E27FC236}">
                  <a16:creationId xmlns:a16="http://schemas.microsoft.com/office/drawing/2014/main" id="{A169324E-8B00-4A67-904E-84B99FA9B600}"/>
                </a:ext>
              </a:extLst>
            </p:cNvPr>
            <p:cNvSpPr txBox="1"/>
            <p:nvPr/>
          </p:nvSpPr>
          <p:spPr>
            <a:xfrm>
              <a:off x="8067685" y="1325463"/>
              <a:ext cx="938325" cy="211203"/>
            </a:xfrm>
            <a:prstGeom prst="rect">
              <a:avLst/>
            </a:prstGeom>
            <a:noFill/>
          </p:spPr>
          <p:txBody>
            <a:bodyPr vert="horz" wrap="none" lIns="36000" tIns="36000" rIns="36000" bIns="36000" rtlCol="0" anchor="ctr" anchorCtr="0">
              <a:spAutoFit/>
            </a:bodyPr>
            <a:lstStyle/>
            <a:p>
              <a:pPr>
                <a:spcBef>
                  <a:spcPts val="0"/>
                </a:spcBef>
                <a:buSzPct val="100000"/>
              </a:pPr>
              <a:r>
                <a:rPr kumimoji="1" lang="ja-JP" altLang="en-US" sz="900" dirty="0"/>
                <a:t>：社会課題の解決</a:t>
              </a:r>
            </a:p>
          </p:txBody>
        </p:sp>
      </p:grpSp>
    </p:spTree>
    <p:extLst>
      <p:ext uri="{BB962C8B-B14F-4D97-AF65-F5344CB8AC3E}">
        <p14:creationId xmlns:p14="http://schemas.microsoft.com/office/powerpoint/2010/main" val="2755766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11"/>
          </p:nvPr>
        </p:nvSpPr>
        <p:spPr/>
        <p:txBody>
          <a:bodyPr/>
          <a:lstStyle/>
          <a:p>
            <a:fld id="{AA5FCFE5-FE56-4EF1-80A8-07776887C2A1}" type="slidenum">
              <a:rPr lang="ja-JP" altLang="en-US" smtClean="0"/>
              <a:pPr/>
              <a:t>13</a:t>
            </a:fld>
            <a:endParaRPr lang="ja-JP" altLang="en-US" dirty="0"/>
          </a:p>
        </p:txBody>
      </p:sp>
      <p:sp>
        <p:nvSpPr>
          <p:cNvPr id="4" name="タイトル 3">
            <a:extLst>
              <a:ext uri="{FF2B5EF4-FFF2-40B4-BE49-F238E27FC236}">
                <a16:creationId xmlns:a16="http://schemas.microsoft.com/office/drawing/2014/main" id="{E48598CD-63CF-494C-94CA-012897732592}"/>
              </a:ext>
            </a:extLst>
          </p:cNvPr>
          <p:cNvSpPr>
            <a:spLocks noGrp="1"/>
          </p:cNvSpPr>
          <p:nvPr>
            <p:ph type="title"/>
          </p:nvPr>
        </p:nvSpPr>
        <p:spPr/>
        <p:txBody>
          <a:bodyPr/>
          <a:lstStyle/>
          <a:p>
            <a:r>
              <a:rPr kumimoji="1" lang="ja-JP" altLang="en-US" dirty="0"/>
              <a:t>参考資料</a:t>
            </a:r>
          </a:p>
        </p:txBody>
      </p:sp>
      <p:sp>
        <p:nvSpPr>
          <p:cNvPr id="8" name="テキスト プレースホルダー 3">
            <a:extLst>
              <a:ext uri="{FF2B5EF4-FFF2-40B4-BE49-F238E27FC236}">
                <a16:creationId xmlns:a16="http://schemas.microsoft.com/office/drawing/2014/main" id="{39722FD9-4613-4EAE-BA3F-2B441E93BE06}"/>
              </a:ext>
            </a:extLst>
          </p:cNvPr>
          <p:cNvSpPr txBox="1">
            <a:spLocks/>
          </p:cNvSpPr>
          <p:nvPr/>
        </p:nvSpPr>
        <p:spPr>
          <a:xfrm>
            <a:off x="417000" y="1016000"/>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t>プロジェクト概要の根拠となるデータや用いる技術の概念図等を自由様式で記載</a:t>
            </a:r>
          </a:p>
        </p:txBody>
      </p:sp>
      <p:sp>
        <p:nvSpPr>
          <p:cNvPr id="10" name="正方形/長方形 9">
            <a:extLst>
              <a:ext uri="{FF2B5EF4-FFF2-40B4-BE49-F238E27FC236}">
                <a16:creationId xmlns:a16="http://schemas.microsoft.com/office/drawing/2014/main" id="{CD011CCE-9B00-44A2-86EE-D4063BECD66D}"/>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sp>
        <p:nvSpPr>
          <p:cNvPr id="6" name="四角形: 角を丸くする 5">
            <a:extLst>
              <a:ext uri="{FF2B5EF4-FFF2-40B4-BE49-F238E27FC236}">
                <a16:creationId xmlns:a16="http://schemas.microsoft.com/office/drawing/2014/main" id="{BBDD1027-E21F-496B-AE26-60F7BDCE1CB7}"/>
              </a:ext>
            </a:extLst>
          </p:cNvPr>
          <p:cNvSpPr/>
          <p:nvPr/>
        </p:nvSpPr>
        <p:spPr bwMode="gray">
          <a:xfrm>
            <a:off x="1167230" y="2080935"/>
            <a:ext cx="7211540" cy="697577"/>
          </a:xfrm>
          <a:prstGeom prst="roundRect">
            <a:avLst/>
          </a:prstGeom>
          <a:solidFill>
            <a:schemeClr val="bg1"/>
          </a:solidFill>
          <a:ln w="28575" algn="ctr">
            <a:solidFill>
              <a:srgbClr val="BBBCBC"/>
            </a:solidFill>
            <a:prstDash val="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R="0" algn="ctr" defTabSz="990564" rtl="0" eaLnBrk="1" fontAlgn="auto" latinLnBrk="0" hangingPunct="1">
              <a:lnSpc>
                <a:spcPct val="100000"/>
              </a:lnSpc>
              <a:spcBef>
                <a:spcPts val="600"/>
              </a:spcBef>
              <a:spcAft>
                <a:spcPts val="0"/>
              </a:spcAft>
              <a:buClrTx/>
              <a:buSzPct val="100000"/>
              <a:tabLst/>
            </a:pPr>
            <a:r>
              <a:rPr kumimoji="1" lang="ja-JP" altLang="en-US" sz="1400" i="0" dirty="0">
                <a:solidFill>
                  <a:srgbClr val="97999B"/>
                </a:solidFill>
                <a:latin typeface="+mn-lt"/>
                <a:cs typeface="+mn-cs"/>
              </a:rPr>
              <a:t>参考資料は</a:t>
            </a:r>
            <a:r>
              <a:rPr kumimoji="1" lang="en-US" altLang="ja-JP" sz="1400" dirty="0">
                <a:solidFill>
                  <a:srgbClr val="97999B"/>
                </a:solidFill>
                <a:latin typeface="+mn-lt"/>
                <a:cs typeface="+mn-cs"/>
              </a:rPr>
              <a:t>3</a:t>
            </a:r>
            <a:r>
              <a:rPr kumimoji="1" lang="ja-JP" altLang="en-US" sz="1400" dirty="0">
                <a:solidFill>
                  <a:srgbClr val="97999B"/>
                </a:solidFill>
                <a:latin typeface="+mn-lt"/>
                <a:cs typeface="+mn-cs"/>
              </a:rPr>
              <a:t>枚まで追加いただいて構いません</a:t>
            </a:r>
            <a:endParaRPr kumimoji="1" lang="ja-JP" altLang="en-US" sz="1400" i="0" dirty="0">
              <a:solidFill>
                <a:srgbClr val="97999B"/>
              </a:solidFill>
              <a:latin typeface="+mn-lt"/>
              <a:cs typeface="+mn-cs"/>
            </a:endParaRPr>
          </a:p>
        </p:txBody>
      </p:sp>
    </p:spTree>
    <p:extLst>
      <p:ext uri="{BB962C8B-B14F-4D97-AF65-F5344CB8AC3E}">
        <p14:creationId xmlns:p14="http://schemas.microsoft.com/office/powerpoint/2010/main" val="4229734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1"/>
          </p:nvPr>
        </p:nvSpPr>
        <p:spPr bwMode="gray"/>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A5FCFE5-FE56-4EF1-80A8-07776887C2A1}" type="slidenum">
              <a:rPr kumimoji="0" lang="ja-JP" altLang="en-US" sz="900" b="0" i="0" u="none" strike="noStrike" kern="1200" cap="none" spc="0" normalizeH="0" baseline="0" noProof="0" smtClean="0">
                <a:ln>
                  <a:noFill/>
                </a:ln>
                <a:solidFill>
                  <a:prstClr val="black"/>
                </a:solidFill>
                <a:effectLst/>
                <a:uLnTx/>
                <a:uFillTx/>
                <a:latin typeface="Calibri Light"/>
                <a:ea typeface="Yu Gothic UI"/>
                <a:cs typeface="+mn-cs"/>
                <a:sym typeface="+mn-lt"/>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ja-JP" altLang="en-US" sz="900" b="0" i="0" u="none" strike="noStrike" kern="1200" cap="none" spc="0" normalizeH="0" baseline="0" noProof="0" dirty="0">
              <a:ln>
                <a:noFill/>
              </a:ln>
              <a:solidFill>
                <a:prstClr val="black"/>
              </a:solidFill>
              <a:effectLst/>
              <a:uLnTx/>
              <a:uFillTx/>
              <a:latin typeface="Calibri Light"/>
              <a:ea typeface="Yu Gothic UI"/>
              <a:cs typeface="+mn-cs"/>
              <a:sym typeface="+mn-lt"/>
            </a:endParaRPr>
          </a:p>
        </p:txBody>
      </p:sp>
      <p:sp>
        <p:nvSpPr>
          <p:cNvPr id="22" name="タイトル 21"/>
          <p:cNvSpPr>
            <a:spLocks noGrp="1"/>
          </p:cNvSpPr>
          <p:nvPr>
            <p:ph type="title"/>
          </p:nvPr>
        </p:nvSpPr>
        <p:spPr bwMode="gray">
          <a:xfrm>
            <a:off x="417000" y="180000"/>
            <a:ext cx="9072000" cy="615600"/>
          </a:xfrm>
        </p:spPr>
        <p:txBody>
          <a:bodyPr vert="horz"/>
          <a:lstStyle/>
          <a:p>
            <a:r>
              <a:rPr lang="ja-JP" altLang="en-US"/>
              <a:t>提案書フォーマット記載項目</a:t>
            </a:r>
            <a:endParaRPr lang="ja-JP" altLang="en-US" dirty="0">
              <a:sym typeface="+mj-lt"/>
            </a:endParaRPr>
          </a:p>
        </p:txBody>
      </p:sp>
      <p:sp>
        <p:nvSpPr>
          <p:cNvPr id="56" name="テキスト プレースホルダー 5">
            <a:extLst>
              <a:ext uri="{FF2B5EF4-FFF2-40B4-BE49-F238E27FC236}">
                <a16:creationId xmlns:a16="http://schemas.microsoft.com/office/drawing/2014/main" id="{F573CA79-C6CD-48D8-8ECF-9A82AE0FFCE2}"/>
              </a:ext>
            </a:extLst>
          </p:cNvPr>
          <p:cNvSpPr txBox="1">
            <a:spLocks/>
          </p:cNvSpPr>
          <p:nvPr/>
        </p:nvSpPr>
        <p:spPr bwMode="gray">
          <a:xfrm>
            <a:off x="416496" y="813600"/>
            <a:ext cx="4356000" cy="468000"/>
          </a:xfrm>
          <a:prstGeom prst="rect">
            <a:avLst/>
          </a:prstGeom>
        </p:spPr>
        <p:txBody>
          <a:bodyPr vert="horz" wrap="none" lIns="0" tIns="0" rIns="0" bIns="0" rtlCol="0" anchor="ctr">
            <a:noAutofit/>
          </a:bodyPr>
          <a:lstStyle>
            <a:lvl1pPr marL="0" marR="0" indent="0" algn="l" defTabSz="99056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600" b="1" kern="1200">
                <a:solidFill>
                  <a:schemeClr val="accent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a:lstStyle>
          <a:p>
            <a:pPr marL="0" marR="0" lvl="0" indent="0" algn="l" defTabSz="990564" rtl="0" eaLnBrk="1" fontAlgn="auto" latinLnBrk="0" hangingPunct="1">
              <a:lnSpc>
                <a:spcPct val="100000"/>
              </a:lnSpc>
              <a:spcBef>
                <a:spcPts val="0"/>
              </a:spcBef>
              <a:spcAft>
                <a:spcPts val="0"/>
              </a:spcAft>
              <a:buClrTx/>
              <a:buSzPct val="100000"/>
              <a:buFont typeface="Arial" panose="020B0604020202020204" pitchFamily="34" charset="0"/>
              <a:buNone/>
              <a:tabLst/>
              <a:defRPr/>
            </a:pPr>
            <a:endParaRPr kumimoji="1" lang="en-US" altLang="ja-JP" sz="1600" b="1" i="0" u="none" strike="noStrike" kern="1200" cap="none" spc="0" normalizeH="0" baseline="0" noProof="0" dirty="0">
              <a:ln>
                <a:noFill/>
              </a:ln>
              <a:solidFill>
                <a:srgbClr val="86BC25"/>
              </a:solidFill>
              <a:effectLst/>
              <a:uLnTx/>
              <a:uFillTx/>
              <a:latin typeface="Calibri Light"/>
              <a:ea typeface="Yu Gothic UI"/>
              <a:cs typeface="+mn-cs"/>
              <a:sym typeface="+mn-lt"/>
            </a:endParaRPr>
          </a:p>
        </p:txBody>
      </p:sp>
      <p:sp>
        <p:nvSpPr>
          <p:cNvPr id="10" name="正方形/長方形 9">
            <a:extLst>
              <a:ext uri="{FF2B5EF4-FFF2-40B4-BE49-F238E27FC236}">
                <a16:creationId xmlns:a16="http://schemas.microsoft.com/office/drawing/2014/main" id="{B1159B56-C5AE-4FB8-B86C-54C7109CFF0F}"/>
              </a:ext>
            </a:extLst>
          </p:cNvPr>
          <p:cNvSpPr/>
          <p:nvPr/>
        </p:nvSpPr>
        <p:spPr>
          <a:xfrm>
            <a:off x="415925" y="1484313"/>
            <a:ext cx="8255246" cy="5201424"/>
          </a:xfrm>
          <a:prstGeom prst="rect">
            <a:avLst/>
          </a:prstGeom>
        </p:spPr>
        <p:txBody>
          <a:bodyPr wrap="square">
            <a:spAutoFit/>
          </a:bodyPr>
          <a:lstStyle/>
          <a:p>
            <a:pPr defTabSz="941388">
              <a:spcBef>
                <a:spcPts val="1200"/>
              </a:spcBef>
            </a:pPr>
            <a:r>
              <a:rPr lang="ja-JP" altLang="en-US" sz="2000" b="1" dirty="0"/>
              <a:t>１．プロジェクトの概要</a:t>
            </a:r>
            <a:br>
              <a:rPr lang="en-US" altLang="ja-JP" sz="2000" dirty="0"/>
            </a:br>
            <a:r>
              <a:rPr kumimoji="1" lang="ja-JP" altLang="en-US" sz="1400" b="1" dirty="0">
                <a:solidFill>
                  <a:schemeClr val="accent1"/>
                </a:solidFill>
                <a:latin typeface="+mn-lt"/>
                <a:cs typeface="+mn-cs"/>
              </a:rPr>
              <a:t>審査の観点：「事業趣旨との合目的性」</a:t>
            </a:r>
            <a:endParaRPr kumimoji="1" lang="en-US" altLang="ja-JP" sz="1400" b="1" dirty="0">
              <a:solidFill>
                <a:schemeClr val="accent1"/>
              </a:solidFill>
              <a:latin typeface="+mn-lt"/>
              <a:cs typeface="+mn-cs"/>
            </a:endParaRPr>
          </a:p>
          <a:p>
            <a:pPr defTabSz="941388">
              <a:spcBef>
                <a:spcPts val="1200"/>
              </a:spcBef>
            </a:pPr>
            <a:r>
              <a:rPr lang="ja-JP" altLang="en-US" sz="2000" b="1" dirty="0"/>
              <a:t>２．ビジネスモデル</a:t>
            </a:r>
            <a:br>
              <a:rPr lang="en-US" altLang="ja-JP" sz="3200" dirty="0"/>
            </a:br>
            <a:r>
              <a:rPr kumimoji="1" lang="ja-JP" altLang="en-US" sz="1400" b="1" dirty="0">
                <a:solidFill>
                  <a:schemeClr val="accent1"/>
                </a:solidFill>
                <a:latin typeface="+mn-lt"/>
                <a:cs typeface="+mn-cs"/>
              </a:rPr>
              <a:t>審査の観点：「新規性・独自性」 </a:t>
            </a:r>
            <a:endParaRPr kumimoji="1" lang="en-US" altLang="ja-JP" sz="1400" b="1" dirty="0">
              <a:solidFill>
                <a:schemeClr val="accent1"/>
              </a:solidFill>
              <a:latin typeface="+mn-lt"/>
              <a:cs typeface="+mn-cs"/>
            </a:endParaRPr>
          </a:p>
          <a:p>
            <a:pPr defTabSz="941388">
              <a:spcBef>
                <a:spcPts val="1200"/>
              </a:spcBef>
            </a:pPr>
            <a:r>
              <a:rPr lang="ja-JP" altLang="en-US" sz="2000" b="1" dirty="0"/>
              <a:t>３．市場規模</a:t>
            </a:r>
            <a:r>
              <a:rPr lang="en-US" altLang="ja-JP" sz="2000" b="1" dirty="0"/>
              <a:t>/</a:t>
            </a:r>
            <a:r>
              <a:rPr lang="ja-JP" altLang="en-US" sz="2000" b="1" dirty="0"/>
              <a:t>比較優位性</a:t>
            </a:r>
            <a:br>
              <a:rPr lang="en-US" altLang="ja-JP" sz="2000" dirty="0"/>
            </a:br>
            <a:r>
              <a:rPr kumimoji="1" lang="ja-JP" altLang="en-US" sz="1400" b="1" dirty="0">
                <a:solidFill>
                  <a:schemeClr val="accent1"/>
                </a:solidFill>
                <a:latin typeface="+mn-lt"/>
                <a:cs typeface="+mn-cs"/>
              </a:rPr>
              <a:t>審査の観点：「市場性」</a:t>
            </a:r>
            <a:endParaRPr kumimoji="1" lang="en-US" altLang="ja-JP" sz="1400" b="1" dirty="0">
              <a:solidFill>
                <a:schemeClr val="accent1"/>
              </a:solidFill>
              <a:latin typeface="+mn-lt"/>
              <a:cs typeface="+mn-cs"/>
            </a:endParaRPr>
          </a:p>
          <a:p>
            <a:pPr defTabSz="941388">
              <a:spcBef>
                <a:spcPts val="1200"/>
              </a:spcBef>
            </a:pPr>
            <a:r>
              <a:rPr lang="ja-JP" altLang="en-US" sz="2000" b="1" dirty="0"/>
              <a:t>４．検証内容</a:t>
            </a:r>
            <a:endParaRPr lang="en-US" altLang="ja-JP" sz="2000" b="1" dirty="0"/>
          </a:p>
          <a:p>
            <a:pPr defTabSz="941388">
              <a:spcBef>
                <a:spcPts val="0"/>
              </a:spcBef>
            </a:pPr>
            <a:r>
              <a:rPr kumimoji="1" lang="ja-JP" altLang="en-US" sz="1400" b="1" dirty="0">
                <a:solidFill>
                  <a:schemeClr val="accent1"/>
                </a:solidFill>
                <a:latin typeface="+mn-lt"/>
                <a:cs typeface="+mn-cs"/>
              </a:rPr>
              <a:t>審査の観点：「検証の有効性」「実現可能性」</a:t>
            </a:r>
            <a:endParaRPr kumimoji="1" lang="en-US" altLang="ja-JP" sz="1400" b="1" dirty="0">
              <a:solidFill>
                <a:schemeClr val="accent1"/>
              </a:solidFill>
              <a:latin typeface="+mn-lt"/>
              <a:cs typeface="+mn-cs"/>
            </a:endParaRPr>
          </a:p>
          <a:p>
            <a:pPr defTabSz="941388">
              <a:spcBef>
                <a:spcPts val="1200"/>
              </a:spcBef>
            </a:pPr>
            <a:r>
              <a:rPr kumimoji="1" lang="ja-JP" altLang="en-US" sz="2000" b="1" dirty="0">
                <a:latin typeface="+mn-lt"/>
                <a:cs typeface="+mn-cs"/>
              </a:rPr>
              <a:t>５．体制</a:t>
            </a:r>
            <a:br>
              <a:rPr lang="en-US" altLang="ja-JP" sz="2000" dirty="0"/>
            </a:br>
            <a:r>
              <a:rPr kumimoji="1" lang="ja-JP" altLang="en-US" sz="1400" b="1" dirty="0">
                <a:solidFill>
                  <a:schemeClr val="accent1"/>
                </a:solidFill>
                <a:latin typeface="+mn-lt"/>
                <a:cs typeface="+mn-cs"/>
              </a:rPr>
              <a:t>審査の観点：「実現可能性」</a:t>
            </a:r>
            <a:endParaRPr kumimoji="1" lang="en-US" altLang="ja-JP" sz="1400" b="1" dirty="0">
              <a:solidFill>
                <a:schemeClr val="accent1"/>
              </a:solidFill>
              <a:latin typeface="+mn-lt"/>
              <a:cs typeface="+mn-cs"/>
            </a:endParaRPr>
          </a:p>
          <a:p>
            <a:pPr defTabSz="941388">
              <a:spcBef>
                <a:spcPts val="1200"/>
              </a:spcBef>
            </a:pPr>
            <a:r>
              <a:rPr kumimoji="1" lang="ja-JP" altLang="en-US" sz="2000" b="1" dirty="0">
                <a:latin typeface="+mn-lt"/>
                <a:cs typeface="+mn-cs"/>
              </a:rPr>
              <a:t>６</a:t>
            </a:r>
            <a:r>
              <a:rPr lang="ja-JP" altLang="en-US" sz="2000" b="1" dirty="0"/>
              <a:t>．本年度スケジュール</a:t>
            </a:r>
            <a:br>
              <a:rPr lang="en-US" altLang="ja-JP" sz="2000" dirty="0"/>
            </a:br>
            <a:r>
              <a:rPr kumimoji="1" lang="ja-JP" altLang="en-US" sz="1400" b="1" dirty="0">
                <a:solidFill>
                  <a:schemeClr val="accent1"/>
                </a:solidFill>
                <a:latin typeface="+mn-lt"/>
                <a:cs typeface="+mn-cs"/>
              </a:rPr>
              <a:t>審査の観点：「実現可能性」</a:t>
            </a:r>
            <a:endParaRPr kumimoji="1" lang="en-US" altLang="ja-JP" sz="1400" b="1" dirty="0">
              <a:solidFill>
                <a:schemeClr val="accent1"/>
              </a:solidFill>
              <a:latin typeface="+mn-lt"/>
              <a:cs typeface="+mn-cs"/>
            </a:endParaRPr>
          </a:p>
          <a:p>
            <a:pPr defTabSz="941388">
              <a:spcBef>
                <a:spcPts val="1200"/>
              </a:spcBef>
            </a:pPr>
            <a:r>
              <a:rPr lang="ja-JP" altLang="en-US" sz="2000" b="1" dirty="0"/>
              <a:t>７．プロジェクトの目指す姿</a:t>
            </a:r>
            <a:br>
              <a:rPr lang="en-US" altLang="ja-JP" sz="2000" dirty="0"/>
            </a:br>
            <a:r>
              <a:rPr kumimoji="1" lang="ja-JP" altLang="en-US" sz="1400" b="1" dirty="0">
                <a:solidFill>
                  <a:schemeClr val="accent1"/>
                </a:solidFill>
                <a:latin typeface="+mn-lt"/>
                <a:cs typeface="+mn-cs"/>
              </a:rPr>
              <a:t>審査の観点：「事業趣旨との合目的性」「実現可能性」</a:t>
            </a:r>
            <a:br>
              <a:rPr kumimoji="1" lang="en-US" altLang="ja-JP" sz="1400" b="1" dirty="0">
                <a:solidFill>
                  <a:schemeClr val="accent1"/>
                </a:solidFill>
                <a:latin typeface="+mn-lt"/>
                <a:cs typeface="+mn-cs"/>
              </a:rPr>
            </a:br>
            <a:br>
              <a:rPr kumimoji="1" lang="en-US" altLang="ja-JP" sz="1400" b="1" dirty="0">
                <a:solidFill>
                  <a:schemeClr val="accent1"/>
                </a:solidFill>
                <a:latin typeface="+mn-lt"/>
                <a:cs typeface="+mn-cs"/>
              </a:rPr>
            </a:br>
            <a:r>
              <a:rPr lang="ja-JP" altLang="en-US" sz="2000" b="1" dirty="0"/>
              <a:t>参考資料</a:t>
            </a:r>
          </a:p>
        </p:txBody>
      </p:sp>
      <p:sp>
        <p:nvSpPr>
          <p:cNvPr id="11" name="テキスト プレースホルダー 3">
            <a:extLst>
              <a:ext uri="{FF2B5EF4-FFF2-40B4-BE49-F238E27FC236}">
                <a16:creationId xmlns:a16="http://schemas.microsoft.com/office/drawing/2014/main" id="{BFA7F38D-2CA3-4634-8137-05A82CF05722}"/>
              </a:ext>
            </a:extLst>
          </p:cNvPr>
          <p:cNvSpPr txBox="1">
            <a:spLocks/>
          </p:cNvSpPr>
          <p:nvPr/>
        </p:nvSpPr>
        <p:spPr>
          <a:xfrm>
            <a:off x="417000" y="1016000"/>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t>本資料「様式</a:t>
            </a:r>
            <a:r>
              <a:rPr lang="en-US" altLang="ja-JP" i="0" dirty="0"/>
              <a:t>3</a:t>
            </a:r>
            <a:r>
              <a:rPr lang="ja-JP" altLang="en-US" i="0" dirty="0"/>
              <a:t> 提案書フォーマット」には以下の内容を記載</a:t>
            </a:r>
          </a:p>
        </p:txBody>
      </p:sp>
      <p:sp>
        <p:nvSpPr>
          <p:cNvPr id="14" name="正方形/長方形 13">
            <a:extLst>
              <a:ext uri="{FF2B5EF4-FFF2-40B4-BE49-F238E27FC236}">
                <a16:creationId xmlns:a16="http://schemas.microsoft.com/office/drawing/2014/main" id="{CBE6AE46-F2F6-4C1C-A70E-674E1B05AC6D}"/>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spTree>
    <p:extLst>
      <p:ext uri="{BB962C8B-B14F-4D97-AF65-F5344CB8AC3E}">
        <p14:creationId xmlns:p14="http://schemas.microsoft.com/office/powerpoint/2010/main" val="1655746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BA20886E-93F1-44D3-A80F-6C68E8301DE6}"/>
              </a:ext>
            </a:extLst>
          </p:cNvPr>
          <p:cNvSpPr>
            <a:spLocks noGrp="1"/>
          </p:cNvSpPr>
          <p:nvPr>
            <p:ph type="title"/>
          </p:nvPr>
        </p:nvSpPr>
        <p:spPr>
          <a:xfrm>
            <a:off x="1481266" y="3275100"/>
            <a:ext cx="6943467" cy="307800"/>
          </a:xfrm>
        </p:spPr>
        <p:txBody>
          <a:bodyPr anchor="ctr"/>
          <a:lstStyle/>
          <a:p>
            <a:pPr algn="ctr"/>
            <a:r>
              <a:rPr lang="ja-JP" altLang="en-US" sz="3200" dirty="0"/>
              <a:t>多摩イノベーションエコシステム促進事業 リーディングプロジェクト</a:t>
            </a:r>
            <a:br>
              <a:rPr lang="en-US" altLang="ja-JP" sz="3200" dirty="0"/>
            </a:br>
            <a:r>
              <a:rPr lang="ja-JP" altLang="en-US" sz="3200" dirty="0"/>
              <a:t>提案書</a:t>
            </a:r>
            <a:br>
              <a:rPr lang="en-US" altLang="ja-JP" sz="3200" dirty="0"/>
            </a:br>
            <a:br>
              <a:rPr lang="en-US" altLang="ja-JP" sz="3200" dirty="0"/>
            </a:br>
            <a:br>
              <a:rPr lang="en-US" altLang="ja-JP" sz="3200" dirty="0"/>
            </a:br>
            <a:endParaRPr lang="ja-JP" altLang="en-US" sz="3200" dirty="0"/>
          </a:p>
        </p:txBody>
      </p:sp>
      <p:sp>
        <p:nvSpPr>
          <p:cNvPr id="6" name="テキスト ボックス 5">
            <a:extLst>
              <a:ext uri="{FF2B5EF4-FFF2-40B4-BE49-F238E27FC236}">
                <a16:creationId xmlns:a16="http://schemas.microsoft.com/office/drawing/2014/main" id="{7BBA9DDB-5BD2-43F8-9CDB-E27BB8D23C2A}"/>
              </a:ext>
            </a:extLst>
          </p:cNvPr>
          <p:cNvSpPr txBox="1"/>
          <p:nvPr/>
        </p:nvSpPr>
        <p:spPr bwMode="gray">
          <a:xfrm>
            <a:off x="948594" y="4875981"/>
            <a:ext cx="8008809" cy="707886"/>
          </a:xfrm>
          <a:prstGeom prst="rect">
            <a:avLst/>
          </a:prstGeom>
          <a:noFill/>
        </p:spPr>
        <p:txBody>
          <a:bodyPr wrap="square">
            <a:spAutoFit/>
          </a:bodyPr>
          <a:lstStyle/>
          <a:p>
            <a:pPr algn="ctr"/>
            <a:r>
              <a:rPr lang="ja-JP" altLang="en-US" sz="2000" dirty="0"/>
              <a:t>プロジェクト名：＜次ページの「プロジェクト案件名」＞（＜重点テーマ名＞）</a:t>
            </a:r>
            <a:br>
              <a:rPr lang="en-US" altLang="ja-JP" sz="2000" dirty="0"/>
            </a:br>
            <a:r>
              <a:rPr lang="ja-JP" altLang="en-US" sz="2000" dirty="0"/>
              <a:t>代表事業者名：</a:t>
            </a:r>
            <a:r>
              <a:rPr lang="en-US" altLang="ja-JP" sz="2000" dirty="0"/>
              <a:t>XXX</a:t>
            </a:r>
          </a:p>
        </p:txBody>
      </p:sp>
      <p:sp>
        <p:nvSpPr>
          <p:cNvPr id="10" name="四角形: 角を丸くする 9">
            <a:extLst>
              <a:ext uri="{FF2B5EF4-FFF2-40B4-BE49-F238E27FC236}">
                <a16:creationId xmlns:a16="http://schemas.microsoft.com/office/drawing/2014/main" id="{DC0EF108-F70C-40D6-A763-3E11C99107E1}"/>
              </a:ext>
            </a:extLst>
          </p:cNvPr>
          <p:cNvSpPr/>
          <p:nvPr/>
        </p:nvSpPr>
        <p:spPr bwMode="gray">
          <a:xfrm>
            <a:off x="1347229" y="451311"/>
            <a:ext cx="7211540" cy="697577"/>
          </a:xfrm>
          <a:prstGeom prst="roundRect">
            <a:avLst/>
          </a:prstGeom>
          <a:solidFill>
            <a:schemeClr val="bg1"/>
          </a:solidFill>
          <a:ln w="28575" algn="ctr">
            <a:solidFill>
              <a:srgbClr val="BBBCBC"/>
            </a:solidFill>
            <a:prstDash val="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R="0" algn="ctr" defTabSz="990564" rtl="0" eaLnBrk="1" fontAlgn="auto" latinLnBrk="0" hangingPunct="1">
              <a:lnSpc>
                <a:spcPct val="100000"/>
              </a:lnSpc>
              <a:spcBef>
                <a:spcPts val="600"/>
              </a:spcBef>
              <a:spcAft>
                <a:spcPts val="0"/>
              </a:spcAft>
              <a:buClrTx/>
              <a:buSzPct val="100000"/>
              <a:tabLst/>
            </a:pPr>
            <a:r>
              <a:rPr kumimoji="1" lang="ja-JP" altLang="en-US" sz="1400" i="0" dirty="0">
                <a:solidFill>
                  <a:srgbClr val="97999B"/>
                </a:solidFill>
                <a:latin typeface="+mn-lt"/>
                <a:cs typeface="+mn-cs"/>
              </a:rPr>
              <a:t>本ページ以後をご提出ください</a:t>
            </a:r>
            <a:endParaRPr kumimoji="1" lang="en-US" altLang="ja-JP" sz="1400" i="0" dirty="0">
              <a:solidFill>
                <a:srgbClr val="97999B"/>
              </a:solidFill>
              <a:latin typeface="+mn-lt"/>
              <a:cs typeface="+mn-cs"/>
            </a:endParaRPr>
          </a:p>
          <a:p>
            <a:pPr marR="0" algn="ctr" defTabSz="990564" rtl="0" eaLnBrk="1" fontAlgn="auto" latinLnBrk="0" hangingPunct="1">
              <a:lnSpc>
                <a:spcPct val="100000"/>
              </a:lnSpc>
              <a:spcBef>
                <a:spcPts val="600"/>
              </a:spcBef>
              <a:spcAft>
                <a:spcPts val="0"/>
              </a:spcAft>
              <a:buClrTx/>
              <a:buSzPct val="100000"/>
              <a:tabLst/>
            </a:pPr>
            <a:r>
              <a:rPr kumimoji="1" lang="ja-JP" altLang="en-US" sz="1400" i="0" dirty="0">
                <a:solidFill>
                  <a:srgbClr val="97999B"/>
                </a:solidFill>
                <a:latin typeface="+mn-lt"/>
                <a:cs typeface="+mn-cs"/>
              </a:rPr>
              <a:t>次ページ以降、フォントサイズ</a:t>
            </a:r>
            <a:r>
              <a:rPr kumimoji="1" lang="en-US" altLang="ja-JP" sz="1400" i="0" dirty="0">
                <a:solidFill>
                  <a:srgbClr val="97999B"/>
                </a:solidFill>
                <a:latin typeface="+mn-lt"/>
                <a:cs typeface="+mn-cs"/>
              </a:rPr>
              <a:t>12pt</a:t>
            </a:r>
            <a:r>
              <a:rPr kumimoji="1" lang="ja-JP" altLang="en-US" sz="1400" i="0" dirty="0">
                <a:solidFill>
                  <a:srgbClr val="97999B"/>
                </a:solidFill>
                <a:latin typeface="+mn-lt"/>
                <a:cs typeface="+mn-cs"/>
              </a:rPr>
              <a:t>以上で指定の内容を記載ください</a:t>
            </a:r>
          </a:p>
        </p:txBody>
      </p:sp>
      <p:sp>
        <p:nvSpPr>
          <p:cNvPr id="7" name="正方形/長方形 6">
            <a:extLst>
              <a:ext uri="{FF2B5EF4-FFF2-40B4-BE49-F238E27FC236}">
                <a16:creationId xmlns:a16="http://schemas.microsoft.com/office/drawing/2014/main" id="{FBE7A83D-DEF9-4DEE-A3B8-A97FA08F69B9}"/>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spTree>
    <p:extLst>
      <p:ext uri="{BB962C8B-B14F-4D97-AF65-F5344CB8AC3E}">
        <p14:creationId xmlns:p14="http://schemas.microsoft.com/office/powerpoint/2010/main" val="1490313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11"/>
          </p:nvPr>
        </p:nvSpPr>
        <p:spPr/>
        <p:txBody>
          <a:bodyPr/>
          <a:lstStyle/>
          <a:p>
            <a:fld id="{AA5FCFE5-FE56-4EF1-80A8-07776887C2A1}" type="slidenum">
              <a:rPr lang="ja-JP" altLang="en-US" smtClean="0"/>
              <a:pPr/>
              <a:t>4</a:t>
            </a:fld>
            <a:endParaRPr lang="ja-JP" altLang="en-US" dirty="0"/>
          </a:p>
        </p:txBody>
      </p:sp>
      <p:sp>
        <p:nvSpPr>
          <p:cNvPr id="40" name="正方形/長方形 39">
            <a:extLst>
              <a:ext uri="{FF2B5EF4-FFF2-40B4-BE49-F238E27FC236}">
                <a16:creationId xmlns:a16="http://schemas.microsoft.com/office/drawing/2014/main" id="{0E92FD5F-5D35-4993-A5B3-118714B41748}"/>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sp>
        <p:nvSpPr>
          <p:cNvPr id="41" name="タイトル 3">
            <a:extLst>
              <a:ext uri="{FF2B5EF4-FFF2-40B4-BE49-F238E27FC236}">
                <a16:creationId xmlns:a16="http://schemas.microsoft.com/office/drawing/2014/main" id="{AE189DD0-08E8-4AE6-8A1A-918E94C0B4AE}"/>
              </a:ext>
            </a:extLst>
          </p:cNvPr>
          <p:cNvSpPr>
            <a:spLocks noGrp="1"/>
          </p:cNvSpPr>
          <p:nvPr>
            <p:ph type="title"/>
          </p:nvPr>
        </p:nvSpPr>
        <p:spPr>
          <a:xfrm>
            <a:off x="417000" y="180000"/>
            <a:ext cx="9072000" cy="615600"/>
          </a:xfrm>
        </p:spPr>
        <p:txBody>
          <a:bodyPr/>
          <a:lstStyle/>
          <a:p>
            <a:r>
              <a:rPr kumimoji="1" lang="ja-JP" altLang="en-US" dirty="0"/>
              <a:t>１．プロジェクトの概要</a:t>
            </a:r>
          </a:p>
        </p:txBody>
      </p:sp>
      <p:sp>
        <p:nvSpPr>
          <p:cNvPr id="42" name="テキスト プレースホルダー 3">
            <a:extLst>
              <a:ext uri="{FF2B5EF4-FFF2-40B4-BE49-F238E27FC236}">
                <a16:creationId xmlns:a16="http://schemas.microsoft.com/office/drawing/2014/main" id="{FC0D7E4B-F69E-4688-BAAB-A13B63035DB0}"/>
              </a:ext>
            </a:extLst>
          </p:cNvPr>
          <p:cNvSpPr txBox="1">
            <a:spLocks/>
          </p:cNvSpPr>
          <p:nvPr/>
        </p:nvSpPr>
        <p:spPr>
          <a:xfrm>
            <a:off x="417000" y="1016000"/>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t>プロジェクトの背景・目的、取組内容などのサマリー</a:t>
            </a:r>
          </a:p>
        </p:txBody>
      </p:sp>
      <p:sp>
        <p:nvSpPr>
          <p:cNvPr id="43" name="正方形/長方形 42">
            <a:extLst>
              <a:ext uri="{FF2B5EF4-FFF2-40B4-BE49-F238E27FC236}">
                <a16:creationId xmlns:a16="http://schemas.microsoft.com/office/drawing/2014/main" id="{FD01E9B3-4935-4CC4-BC65-5146CBBBFAB4}"/>
              </a:ext>
            </a:extLst>
          </p:cNvPr>
          <p:cNvSpPr/>
          <p:nvPr/>
        </p:nvSpPr>
        <p:spPr bwMode="gray">
          <a:xfrm>
            <a:off x="2165178" y="1788526"/>
            <a:ext cx="7404335" cy="360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u="sng" dirty="0"/>
              <a:t>＜検証内容が分かるような名称を記載ください（様式</a:t>
            </a:r>
            <a:r>
              <a:rPr kumimoji="1" lang="en-US" altLang="ja-JP" sz="1200" u="sng" dirty="0"/>
              <a:t>2</a:t>
            </a:r>
            <a:r>
              <a:rPr kumimoji="1" lang="ja-JP" altLang="en-US" sz="1200" u="sng" dirty="0"/>
              <a:t>より転記）＞</a:t>
            </a:r>
            <a:endParaRPr kumimoji="1" lang="en-US" altLang="ja-JP" sz="1200" u="sng" dirty="0"/>
          </a:p>
        </p:txBody>
      </p:sp>
      <p:sp>
        <p:nvSpPr>
          <p:cNvPr id="44" name="フッター プレースホルダー 4">
            <a:extLst>
              <a:ext uri="{FF2B5EF4-FFF2-40B4-BE49-F238E27FC236}">
                <a16:creationId xmlns:a16="http://schemas.microsoft.com/office/drawing/2014/main" id="{8F443CAC-2507-47C8-8491-3D8FEA8E7148}"/>
              </a:ext>
            </a:extLst>
          </p:cNvPr>
          <p:cNvSpPr txBox="1">
            <a:spLocks/>
          </p:cNvSpPr>
          <p:nvPr/>
        </p:nvSpPr>
        <p:spPr bwMode="gray">
          <a:xfrm>
            <a:off x="416999" y="1788526"/>
            <a:ext cx="1722241" cy="36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プロジェクト名</a:t>
            </a:r>
            <a:endParaRPr lang="en-US" altLang="ja-JP" dirty="0"/>
          </a:p>
        </p:txBody>
      </p:sp>
      <p:sp>
        <p:nvSpPr>
          <p:cNvPr id="45" name="正方形/長方形 44">
            <a:extLst>
              <a:ext uri="{FF2B5EF4-FFF2-40B4-BE49-F238E27FC236}">
                <a16:creationId xmlns:a16="http://schemas.microsoft.com/office/drawing/2014/main" id="{90F273E9-62DF-44DE-8E1D-7553AE71BDED}"/>
              </a:ext>
            </a:extLst>
          </p:cNvPr>
          <p:cNvSpPr/>
          <p:nvPr/>
        </p:nvSpPr>
        <p:spPr bwMode="gray">
          <a:xfrm>
            <a:off x="2165178" y="2691605"/>
            <a:ext cx="7404335" cy="453530"/>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＜社会課題の背景を記載してください＞</a:t>
            </a:r>
            <a:endParaRPr kumimoji="1" lang="en-US" altLang="ja-JP" sz="1200" dirty="0"/>
          </a:p>
          <a:p>
            <a:pPr marL="177800" indent="-88900" defTabSz="762000" eaLnBrk="0" hangingPunct="0">
              <a:lnSpc>
                <a:spcPct val="106000"/>
              </a:lnSpc>
              <a:spcBef>
                <a:spcPts val="0"/>
              </a:spcBef>
              <a:buFont typeface="Arial" panose="020B0604020202020204" pitchFamily="34" charset="0"/>
              <a:buChar char="•"/>
            </a:pPr>
            <a:r>
              <a:rPr kumimoji="1" lang="ja-JP" altLang="en-US" sz="1200" dirty="0"/>
              <a:t>＜データ等を記載したい場合は参考資料に記載してください＞</a:t>
            </a:r>
            <a:endParaRPr kumimoji="1" lang="en-US" altLang="ja-JP" sz="1200" dirty="0"/>
          </a:p>
        </p:txBody>
      </p:sp>
      <p:sp>
        <p:nvSpPr>
          <p:cNvPr id="46" name="フッター プレースホルダー 4">
            <a:extLst>
              <a:ext uri="{FF2B5EF4-FFF2-40B4-BE49-F238E27FC236}">
                <a16:creationId xmlns:a16="http://schemas.microsoft.com/office/drawing/2014/main" id="{29786493-0A39-4789-A834-E1C1DD2661D8}"/>
              </a:ext>
            </a:extLst>
          </p:cNvPr>
          <p:cNvSpPr txBox="1">
            <a:spLocks/>
          </p:cNvSpPr>
          <p:nvPr/>
        </p:nvSpPr>
        <p:spPr bwMode="gray">
          <a:xfrm>
            <a:off x="416999" y="2184351"/>
            <a:ext cx="1164749" cy="960784"/>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関連する</a:t>
            </a:r>
            <a:br>
              <a:rPr lang="en-US" altLang="ja-JP" dirty="0"/>
            </a:br>
            <a:r>
              <a:rPr lang="ja-JP" altLang="en-US" dirty="0"/>
              <a:t>社会課題</a:t>
            </a:r>
            <a:endParaRPr lang="en-GB" altLang="en-GB" dirty="0"/>
          </a:p>
        </p:txBody>
      </p:sp>
      <p:sp>
        <p:nvSpPr>
          <p:cNvPr id="47" name="正方形/長方形 46">
            <a:extLst>
              <a:ext uri="{FF2B5EF4-FFF2-40B4-BE49-F238E27FC236}">
                <a16:creationId xmlns:a16="http://schemas.microsoft.com/office/drawing/2014/main" id="{DCAE20AE-398C-42DA-8E19-022D84BB6B5E}"/>
              </a:ext>
            </a:extLst>
          </p:cNvPr>
          <p:cNvSpPr/>
          <p:nvPr/>
        </p:nvSpPr>
        <p:spPr bwMode="gray">
          <a:xfrm>
            <a:off x="2165178" y="4288412"/>
            <a:ext cx="7404335" cy="828000"/>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＜なぜ本事業で取り組むことが必要なのかを記載してください　例：連携の必要性、情報発信効果等＞</a:t>
            </a:r>
            <a:endParaRPr kumimoji="1" lang="en-US" altLang="ja-JP" sz="1200" dirty="0"/>
          </a:p>
        </p:txBody>
      </p:sp>
      <p:sp>
        <p:nvSpPr>
          <p:cNvPr id="48" name="フッター プレースホルダー 4">
            <a:extLst>
              <a:ext uri="{FF2B5EF4-FFF2-40B4-BE49-F238E27FC236}">
                <a16:creationId xmlns:a16="http://schemas.microsoft.com/office/drawing/2014/main" id="{C6AA0F2F-90A2-4ACD-831A-CDCD58E26480}"/>
              </a:ext>
            </a:extLst>
          </p:cNvPr>
          <p:cNvSpPr txBox="1">
            <a:spLocks/>
          </p:cNvSpPr>
          <p:nvPr/>
        </p:nvSpPr>
        <p:spPr bwMode="gray">
          <a:xfrm>
            <a:off x="416999" y="4288412"/>
            <a:ext cx="1712519" cy="828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本事業で</a:t>
            </a:r>
            <a:br>
              <a:rPr lang="en-US" altLang="ja-JP" dirty="0"/>
            </a:br>
            <a:r>
              <a:rPr lang="ja-JP" altLang="en-US" dirty="0"/>
              <a:t>取り組む理由</a:t>
            </a:r>
            <a:endParaRPr lang="en-GB" altLang="en-GB" dirty="0"/>
          </a:p>
        </p:txBody>
      </p:sp>
      <p:sp>
        <p:nvSpPr>
          <p:cNvPr id="49" name="フッター プレースホルダー 4">
            <a:extLst>
              <a:ext uri="{FF2B5EF4-FFF2-40B4-BE49-F238E27FC236}">
                <a16:creationId xmlns:a16="http://schemas.microsoft.com/office/drawing/2014/main" id="{56F73F0B-3E3F-47EF-A50A-1914C0C3FF12}"/>
              </a:ext>
            </a:extLst>
          </p:cNvPr>
          <p:cNvSpPr txBox="1">
            <a:spLocks/>
          </p:cNvSpPr>
          <p:nvPr/>
        </p:nvSpPr>
        <p:spPr bwMode="gray">
          <a:xfrm>
            <a:off x="415925" y="5163446"/>
            <a:ext cx="739906" cy="839575"/>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プレイヤー</a:t>
            </a:r>
            <a:endParaRPr lang="en-US" altLang="ja-JP" dirty="0"/>
          </a:p>
        </p:txBody>
      </p:sp>
      <p:sp>
        <p:nvSpPr>
          <p:cNvPr id="52" name="テキスト ボックス 51">
            <a:extLst>
              <a:ext uri="{FF2B5EF4-FFF2-40B4-BE49-F238E27FC236}">
                <a16:creationId xmlns:a16="http://schemas.microsoft.com/office/drawing/2014/main" id="{1194D3C0-C259-4549-9F24-7D262348BE66}"/>
              </a:ext>
            </a:extLst>
          </p:cNvPr>
          <p:cNvSpPr txBox="1"/>
          <p:nvPr/>
        </p:nvSpPr>
        <p:spPr>
          <a:xfrm>
            <a:off x="2165178" y="1394868"/>
            <a:ext cx="7404335" cy="360000"/>
          </a:xfrm>
          <a:prstGeom prst="rect">
            <a:avLst/>
          </a:prstGeom>
          <a:solidFill>
            <a:schemeClr val="bg1"/>
          </a:solidFill>
          <a:ln w="6350">
            <a:solidFill>
              <a:srgbClr val="A7A8AA"/>
            </a:solidFill>
            <a:miter lim="800000"/>
            <a:headEnd/>
            <a:tailEnd/>
          </a:ln>
        </p:spPr>
        <p:txBody>
          <a:bodyPr lIns="144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defTabSz="762000" eaLnBrk="0" hangingPunct="0">
              <a:lnSpc>
                <a:spcPct val="106000"/>
              </a:lnSpc>
              <a:spcBef>
                <a:spcPts val="0"/>
              </a:spcBef>
              <a:buNone/>
            </a:pPr>
            <a:r>
              <a:rPr kumimoji="1" lang="ja-JP" altLang="en-US" sz="1200" u="sng" dirty="0"/>
              <a:t>＜</a:t>
            </a:r>
            <a:r>
              <a:rPr kumimoji="1" lang="en-US" altLang="ja-JP" sz="1200" u="sng" dirty="0"/>
              <a:t>9</a:t>
            </a:r>
            <a:r>
              <a:rPr kumimoji="1" lang="ja-JP" altLang="en-US" sz="1200" u="sng" dirty="0"/>
              <a:t>つの重点テーマ（環境・エネルギー、物流・モビリティ、健康・医療、子ども・教育、安心・安全、観光・レジャー、</a:t>
            </a:r>
            <a:endParaRPr kumimoji="1" lang="en-US" altLang="ja-JP" sz="1200" u="sng" dirty="0"/>
          </a:p>
          <a:p>
            <a:pPr marL="0" indent="0" defTabSz="762000" eaLnBrk="0" hangingPunct="0">
              <a:lnSpc>
                <a:spcPct val="106000"/>
              </a:lnSpc>
              <a:spcBef>
                <a:spcPts val="0"/>
              </a:spcBef>
              <a:buNone/>
            </a:pPr>
            <a:r>
              <a:rPr kumimoji="1" lang="ja-JP" altLang="en-US" sz="1200" u="sng" dirty="0"/>
              <a:t>コミュニティ活性化、ビジネスモデル改革、人材確保・育成）から</a:t>
            </a:r>
            <a:r>
              <a:rPr kumimoji="1" lang="en-US" altLang="ja-JP" sz="1200" u="sng" dirty="0"/>
              <a:t>1</a:t>
            </a:r>
            <a:r>
              <a:rPr kumimoji="1" lang="ja-JP" altLang="en-US" sz="1200" u="sng" dirty="0"/>
              <a:t>つを選択して記載してください＞</a:t>
            </a:r>
            <a:endParaRPr kumimoji="1" lang="en-US" altLang="ja-JP" sz="1200" u="sng" dirty="0"/>
          </a:p>
        </p:txBody>
      </p:sp>
      <p:sp>
        <p:nvSpPr>
          <p:cNvPr id="53" name="フッター プレースホルダー 4">
            <a:extLst>
              <a:ext uri="{FF2B5EF4-FFF2-40B4-BE49-F238E27FC236}">
                <a16:creationId xmlns:a16="http://schemas.microsoft.com/office/drawing/2014/main" id="{EC2675D0-AC89-41F2-BD05-D756D155CA64}"/>
              </a:ext>
            </a:extLst>
          </p:cNvPr>
          <p:cNvSpPr txBox="1">
            <a:spLocks/>
          </p:cNvSpPr>
          <p:nvPr/>
        </p:nvSpPr>
        <p:spPr bwMode="gray">
          <a:xfrm>
            <a:off x="416999" y="1394868"/>
            <a:ext cx="1722241" cy="36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重点テーマ</a:t>
            </a:r>
            <a:endParaRPr lang="ja-JP" altLang="en-US" baseline="30000" dirty="0"/>
          </a:p>
        </p:txBody>
      </p:sp>
      <p:sp>
        <p:nvSpPr>
          <p:cNvPr id="54" name="正方形/長方形 53">
            <a:extLst>
              <a:ext uri="{FF2B5EF4-FFF2-40B4-BE49-F238E27FC236}">
                <a16:creationId xmlns:a16="http://schemas.microsoft.com/office/drawing/2014/main" id="{EB44337A-1551-43AF-8E05-0597D6C47343}"/>
              </a:ext>
            </a:extLst>
          </p:cNvPr>
          <p:cNvSpPr/>
          <p:nvPr/>
        </p:nvSpPr>
        <p:spPr bwMode="gray">
          <a:xfrm>
            <a:off x="2165178" y="3425551"/>
            <a:ext cx="7404335" cy="828000"/>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＜上記社会課題を解決する策として、多摩地域の特徴を踏まえた本プロジェクトの概要を記載してください＞</a:t>
            </a:r>
            <a:endParaRPr kumimoji="1" lang="en-US" altLang="ja-JP" sz="1200" dirty="0"/>
          </a:p>
          <a:p>
            <a:pPr marL="177800" indent="-88900" defTabSz="762000" eaLnBrk="0" hangingPunct="0">
              <a:lnSpc>
                <a:spcPct val="106000"/>
              </a:lnSpc>
              <a:spcBef>
                <a:spcPts val="0"/>
              </a:spcBef>
              <a:buFont typeface="Arial" panose="020B0604020202020204" pitchFamily="34" charset="0"/>
              <a:buChar char="•"/>
            </a:pPr>
            <a:r>
              <a:rPr kumimoji="1" lang="ja-JP" altLang="en-US" sz="1200" dirty="0"/>
              <a:t>＜本プロジェクトを実現することによって何が変わるか、どのように社会課題が解決するかを記載してください＞</a:t>
            </a:r>
            <a:endParaRPr kumimoji="1" lang="en-US" altLang="ja-JP" sz="1200" dirty="0"/>
          </a:p>
          <a:p>
            <a:pPr marL="177800" indent="-88900" defTabSz="762000" eaLnBrk="0" hangingPunct="0">
              <a:lnSpc>
                <a:spcPct val="106000"/>
              </a:lnSpc>
              <a:spcBef>
                <a:spcPts val="0"/>
              </a:spcBef>
              <a:buFont typeface="Arial" panose="020B0604020202020204" pitchFamily="34" charset="0"/>
              <a:buChar char="•"/>
            </a:pPr>
            <a:r>
              <a:rPr kumimoji="1" lang="ja-JP" altLang="en-US" sz="1200" dirty="0"/>
              <a:t>＜社会課題の解決以外にも効果が期待できることがあれば併せて記載してください＞</a:t>
            </a:r>
            <a:endParaRPr kumimoji="1" lang="en-US" altLang="ja-JP" sz="1200" dirty="0"/>
          </a:p>
        </p:txBody>
      </p:sp>
      <p:sp>
        <p:nvSpPr>
          <p:cNvPr id="55" name="フッター プレースホルダー 4">
            <a:extLst>
              <a:ext uri="{FF2B5EF4-FFF2-40B4-BE49-F238E27FC236}">
                <a16:creationId xmlns:a16="http://schemas.microsoft.com/office/drawing/2014/main" id="{8D0C21CA-35CC-432C-9C21-EFFB5C792FB5}"/>
              </a:ext>
            </a:extLst>
          </p:cNvPr>
          <p:cNvSpPr txBox="1">
            <a:spLocks/>
          </p:cNvSpPr>
          <p:nvPr/>
        </p:nvSpPr>
        <p:spPr bwMode="gray">
          <a:xfrm>
            <a:off x="416999" y="3428868"/>
            <a:ext cx="1712517" cy="824683"/>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取組内容</a:t>
            </a:r>
            <a:endParaRPr lang="en-US" altLang="ja-JP" dirty="0"/>
          </a:p>
          <a:p>
            <a:r>
              <a:rPr lang="ja-JP" altLang="en-US" dirty="0"/>
              <a:t>（上記社会課題の</a:t>
            </a:r>
            <a:endParaRPr lang="en-US" altLang="ja-JP" dirty="0"/>
          </a:p>
          <a:p>
            <a:r>
              <a:rPr lang="ja-JP" altLang="en-US" dirty="0"/>
              <a:t>解決策）</a:t>
            </a:r>
            <a:endParaRPr lang="en-GB" altLang="en-GB" dirty="0"/>
          </a:p>
        </p:txBody>
      </p:sp>
      <p:sp>
        <p:nvSpPr>
          <p:cNvPr id="56" name="フローチャート: 組合せ 55">
            <a:extLst>
              <a:ext uri="{FF2B5EF4-FFF2-40B4-BE49-F238E27FC236}">
                <a16:creationId xmlns:a16="http://schemas.microsoft.com/office/drawing/2014/main" id="{4548D545-8770-4E5E-8990-A32BBB7DE5E0}"/>
              </a:ext>
            </a:extLst>
          </p:cNvPr>
          <p:cNvSpPr/>
          <p:nvPr/>
        </p:nvSpPr>
        <p:spPr bwMode="gray">
          <a:xfrm>
            <a:off x="3890528" y="3227284"/>
            <a:ext cx="2124944" cy="145059"/>
          </a:xfrm>
          <a:prstGeom prst="flowChartMerge">
            <a:avLst/>
          </a:prstGeom>
          <a:solidFill>
            <a:schemeClr val="bg2"/>
          </a:solidFill>
          <a:ln w="12700">
            <a:noFill/>
            <a:miter lim="800000"/>
            <a:headEnd/>
            <a:tailEnd/>
          </a:ln>
        </p:spPr>
        <p:txBody>
          <a:bodyPr lIns="72000" tIns="72000" rIns="72000" bIns="72000" rtlCol="0" anchor="ctr"/>
          <a:lstStyle/>
          <a:p>
            <a:pPr algn="ctr" defTabSz="762000" eaLnBrk="0" hangingPunct="0">
              <a:lnSpc>
                <a:spcPct val="106000"/>
              </a:lnSpc>
              <a:spcBef>
                <a:spcPts val="600"/>
              </a:spcBef>
            </a:pPr>
            <a:endParaRPr kumimoji="1" lang="ja-JP" altLang="en-US" sz="1200" b="1" dirty="0">
              <a:solidFill>
                <a:schemeClr val="bg1"/>
              </a:solidFill>
            </a:endParaRPr>
          </a:p>
        </p:txBody>
      </p:sp>
      <p:sp>
        <p:nvSpPr>
          <p:cNvPr id="57" name="フッター プレースホルダー 4">
            <a:extLst>
              <a:ext uri="{FF2B5EF4-FFF2-40B4-BE49-F238E27FC236}">
                <a16:creationId xmlns:a16="http://schemas.microsoft.com/office/drawing/2014/main" id="{CE024BC1-59E3-4E40-ABCD-67501F7EF323}"/>
              </a:ext>
            </a:extLst>
          </p:cNvPr>
          <p:cNvSpPr txBox="1">
            <a:spLocks/>
          </p:cNvSpPr>
          <p:nvPr/>
        </p:nvSpPr>
        <p:spPr bwMode="gray">
          <a:xfrm>
            <a:off x="1631931" y="2183843"/>
            <a:ext cx="507309" cy="468598"/>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事象</a:t>
            </a:r>
            <a:endParaRPr lang="en-GB" altLang="en-GB" dirty="0"/>
          </a:p>
        </p:txBody>
      </p:sp>
      <p:sp>
        <p:nvSpPr>
          <p:cNvPr id="58" name="フッター プレースホルダー 4">
            <a:extLst>
              <a:ext uri="{FF2B5EF4-FFF2-40B4-BE49-F238E27FC236}">
                <a16:creationId xmlns:a16="http://schemas.microsoft.com/office/drawing/2014/main" id="{AB26FC85-C1C9-4149-AE55-BC47BDDEF83F}"/>
              </a:ext>
            </a:extLst>
          </p:cNvPr>
          <p:cNvSpPr txBox="1">
            <a:spLocks/>
          </p:cNvSpPr>
          <p:nvPr/>
        </p:nvSpPr>
        <p:spPr bwMode="gray">
          <a:xfrm>
            <a:off x="1631931" y="2684576"/>
            <a:ext cx="507309" cy="45353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背景</a:t>
            </a:r>
            <a:endParaRPr lang="en-GB" altLang="en-GB" dirty="0"/>
          </a:p>
        </p:txBody>
      </p:sp>
      <p:sp>
        <p:nvSpPr>
          <p:cNvPr id="62" name="フッター プレースホルダー 4">
            <a:extLst>
              <a:ext uri="{FF2B5EF4-FFF2-40B4-BE49-F238E27FC236}">
                <a16:creationId xmlns:a16="http://schemas.microsoft.com/office/drawing/2014/main" id="{B08CEBFD-F929-480A-955E-6D9F01FAC59A}"/>
              </a:ext>
            </a:extLst>
          </p:cNvPr>
          <p:cNvSpPr txBox="1">
            <a:spLocks/>
          </p:cNvSpPr>
          <p:nvPr/>
        </p:nvSpPr>
        <p:spPr bwMode="gray">
          <a:xfrm>
            <a:off x="1192565" y="5163447"/>
            <a:ext cx="936951" cy="266345"/>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non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中小企業</a:t>
            </a:r>
            <a:endParaRPr lang="en-GB" altLang="en-GB" dirty="0"/>
          </a:p>
        </p:txBody>
      </p:sp>
      <p:sp>
        <p:nvSpPr>
          <p:cNvPr id="63" name="正方形/長方形 62">
            <a:extLst>
              <a:ext uri="{FF2B5EF4-FFF2-40B4-BE49-F238E27FC236}">
                <a16:creationId xmlns:a16="http://schemas.microsoft.com/office/drawing/2014/main" id="{F0BD40F8-4607-49D7-A5DB-9075A807B406}"/>
              </a:ext>
            </a:extLst>
          </p:cNvPr>
          <p:cNvSpPr/>
          <p:nvPr/>
        </p:nvSpPr>
        <p:spPr bwMode="gray">
          <a:xfrm>
            <a:off x="2165178" y="2184349"/>
            <a:ext cx="7404335" cy="468000"/>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＜根拠となるデータ等を用いて、解決すべき社会課題の内容および多摩地域との関連を具体的に記載してください＞</a:t>
            </a:r>
            <a:endParaRPr kumimoji="1" lang="en-US" altLang="ja-JP" sz="1200" dirty="0"/>
          </a:p>
          <a:p>
            <a:pPr marL="177800" indent="-88900" defTabSz="762000" eaLnBrk="0" hangingPunct="0">
              <a:lnSpc>
                <a:spcPct val="106000"/>
              </a:lnSpc>
              <a:spcBef>
                <a:spcPts val="0"/>
              </a:spcBef>
              <a:buFont typeface="Arial" panose="020B0604020202020204" pitchFamily="34" charset="0"/>
              <a:buChar char="•"/>
            </a:pPr>
            <a:r>
              <a:rPr kumimoji="1" lang="ja-JP" altLang="en-US" sz="1200" dirty="0"/>
              <a:t>＜データ等を記載したい場合は参考資料に記載してください＞</a:t>
            </a:r>
            <a:endParaRPr kumimoji="1" lang="en-US" altLang="ja-JP" sz="1200" dirty="0"/>
          </a:p>
        </p:txBody>
      </p:sp>
      <p:sp>
        <p:nvSpPr>
          <p:cNvPr id="66" name="正方形/長方形 65">
            <a:extLst>
              <a:ext uri="{FF2B5EF4-FFF2-40B4-BE49-F238E27FC236}">
                <a16:creationId xmlns:a16="http://schemas.microsoft.com/office/drawing/2014/main" id="{7387F239-4936-4B5F-A54F-F7F7595ED334}"/>
              </a:ext>
            </a:extLst>
          </p:cNvPr>
          <p:cNvSpPr/>
          <p:nvPr/>
        </p:nvSpPr>
        <p:spPr bwMode="gray">
          <a:xfrm>
            <a:off x="2165178" y="5163448"/>
            <a:ext cx="7404335" cy="256039"/>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○○社</a:t>
            </a:r>
            <a:r>
              <a:rPr kumimoji="1" lang="en-US" altLang="ja-JP" sz="1200" dirty="0"/>
              <a:t>【</a:t>
            </a:r>
            <a:r>
              <a:rPr kumimoji="1" lang="ja-JP" altLang="en-US" sz="1200" dirty="0"/>
              <a:t>代表事業者</a:t>
            </a:r>
            <a:r>
              <a:rPr kumimoji="1" lang="en-US" altLang="ja-JP" sz="1200" dirty="0"/>
              <a:t>】   </a:t>
            </a:r>
            <a:r>
              <a:rPr kumimoji="1" lang="ja-JP" altLang="en-US" sz="1200" dirty="0"/>
              <a:t>：</a:t>
            </a:r>
            <a:r>
              <a:rPr kumimoji="1" lang="en-US" altLang="ja-JP" sz="1200" dirty="0"/>
              <a:t>xx</a:t>
            </a:r>
          </a:p>
        </p:txBody>
      </p:sp>
      <p:grpSp>
        <p:nvGrpSpPr>
          <p:cNvPr id="35" name="グループ化 34">
            <a:extLst>
              <a:ext uri="{FF2B5EF4-FFF2-40B4-BE49-F238E27FC236}">
                <a16:creationId xmlns:a16="http://schemas.microsoft.com/office/drawing/2014/main" id="{2CE41D8D-BDA4-4EB4-A17E-01BA7B233B20}"/>
              </a:ext>
            </a:extLst>
          </p:cNvPr>
          <p:cNvGrpSpPr/>
          <p:nvPr/>
        </p:nvGrpSpPr>
        <p:grpSpPr>
          <a:xfrm>
            <a:off x="6705435" y="550060"/>
            <a:ext cx="3036097" cy="468000"/>
            <a:chOff x="4259313" y="277738"/>
            <a:chExt cx="2760089" cy="265400"/>
          </a:xfrm>
        </p:grpSpPr>
        <p:sp>
          <p:nvSpPr>
            <p:cNvPr id="36" name="テキスト ボックス 35">
              <a:extLst>
                <a:ext uri="{FF2B5EF4-FFF2-40B4-BE49-F238E27FC236}">
                  <a16:creationId xmlns:a16="http://schemas.microsoft.com/office/drawing/2014/main" id="{31B6570A-1B49-46F7-8ED9-F6D728F3954B}"/>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事業趣旨との合目的性</a:t>
              </a:r>
              <a:endParaRPr lang="en-US" altLang="ja-JP" sz="1400" b="1" dirty="0">
                <a:solidFill>
                  <a:schemeClr val="accent1"/>
                </a:solidFill>
              </a:endParaRPr>
            </a:p>
          </p:txBody>
        </p:sp>
        <p:sp>
          <p:nvSpPr>
            <p:cNvPr id="37" name="テキスト ボックス 36">
              <a:extLst>
                <a:ext uri="{FF2B5EF4-FFF2-40B4-BE49-F238E27FC236}">
                  <a16:creationId xmlns:a16="http://schemas.microsoft.com/office/drawing/2014/main" id="{6B253198-6B26-4EDE-B715-B34DE70E00A2}"/>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60" name="フッター プレースホルダー 4">
            <a:extLst>
              <a:ext uri="{FF2B5EF4-FFF2-40B4-BE49-F238E27FC236}">
                <a16:creationId xmlns:a16="http://schemas.microsoft.com/office/drawing/2014/main" id="{6BDD46B2-A9F4-4442-B4CE-B3033B0E7591}"/>
              </a:ext>
            </a:extLst>
          </p:cNvPr>
          <p:cNvSpPr txBox="1">
            <a:spLocks/>
          </p:cNvSpPr>
          <p:nvPr/>
        </p:nvSpPr>
        <p:spPr bwMode="gray">
          <a:xfrm>
            <a:off x="1192565" y="5468284"/>
            <a:ext cx="936951" cy="244882"/>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non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スタートアップ</a:t>
            </a:r>
            <a:endParaRPr lang="en-GB" altLang="en-GB" dirty="0"/>
          </a:p>
        </p:txBody>
      </p:sp>
      <p:sp>
        <p:nvSpPr>
          <p:cNvPr id="64" name="フッター プレースホルダー 4">
            <a:extLst>
              <a:ext uri="{FF2B5EF4-FFF2-40B4-BE49-F238E27FC236}">
                <a16:creationId xmlns:a16="http://schemas.microsoft.com/office/drawing/2014/main" id="{08CE65ED-8D56-4371-8332-4E4AB989A78B}"/>
              </a:ext>
            </a:extLst>
          </p:cNvPr>
          <p:cNvSpPr txBox="1">
            <a:spLocks/>
          </p:cNvSpPr>
          <p:nvPr/>
        </p:nvSpPr>
        <p:spPr bwMode="gray">
          <a:xfrm>
            <a:off x="1192565" y="5758139"/>
            <a:ext cx="936951" cy="244882"/>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non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大企業等</a:t>
            </a:r>
            <a:endParaRPr lang="en-GB" altLang="en-GB" dirty="0"/>
          </a:p>
        </p:txBody>
      </p:sp>
      <p:sp>
        <p:nvSpPr>
          <p:cNvPr id="69" name="正方形/長方形 68">
            <a:extLst>
              <a:ext uri="{FF2B5EF4-FFF2-40B4-BE49-F238E27FC236}">
                <a16:creationId xmlns:a16="http://schemas.microsoft.com/office/drawing/2014/main" id="{D558AD5F-DF73-41B5-9AD3-08E04F52E38B}"/>
              </a:ext>
            </a:extLst>
          </p:cNvPr>
          <p:cNvSpPr/>
          <p:nvPr/>
        </p:nvSpPr>
        <p:spPr bwMode="gray">
          <a:xfrm>
            <a:off x="2165178" y="5466372"/>
            <a:ext cx="7404335" cy="244882"/>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○○社</a:t>
            </a:r>
            <a:r>
              <a:rPr kumimoji="1" lang="en-US" altLang="ja-JP" sz="1200" dirty="0"/>
              <a:t>【</a:t>
            </a:r>
            <a:r>
              <a:rPr kumimoji="1" lang="ja-JP" altLang="en-US" sz="1200" dirty="0"/>
              <a:t>連携調整済み</a:t>
            </a:r>
            <a:r>
              <a:rPr kumimoji="1" lang="en-US" altLang="ja-JP" sz="1200" dirty="0"/>
              <a:t>】</a:t>
            </a:r>
            <a:r>
              <a:rPr kumimoji="1" lang="ja-JP" altLang="en-US" sz="1200" dirty="0"/>
              <a:t>：</a:t>
            </a:r>
            <a:r>
              <a:rPr kumimoji="1" lang="en-US" altLang="ja-JP" sz="1200" dirty="0"/>
              <a:t>xx</a:t>
            </a:r>
          </a:p>
        </p:txBody>
      </p:sp>
      <p:sp>
        <p:nvSpPr>
          <p:cNvPr id="73" name="正方形/長方形 72">
            <a:extLst>
              <a:ext uri="{FF2B5EF4-FFF2-40B4-BE49-F238E27FC236}">
                <a16:creationId xmlns:a16="http://schemas.microsoft.com/office/drawing/2014/main" id="{92A37E54-7FDD-4FF9-B0D2-76EF6EC8362B}"/>
              </a:ext>
            </a:extLst>
          </p:cNvPr>
          <p:cNvSpPr/>
          <p:nvPr/>
        </p:nvSpPr>
        <p:spPr bwMode="gray">
          <a:xfrm>
            <a:off x="2165178" y="5758139"/>
            <a:ext cx="7404335" cy="244882"/>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○○社</a:t>
            </a:r>
            <a:r>
              <a:rPr kumimoji="1" lang="en-US" altLang="ja-JP" sz="1200" dirty="0"/>
              <a:t>【</a:t>
            </a:r>
            <a:r>
              <a:rPr kumimoji="1" lang="ja-JP" altLang="en-US" sz="1200" dirty="0"/>
              <a:t>連携調整済み</a:t>
            </a:r>
            <a:r>
              <a:rPr kumimoji="1" lang="en-US" altLang="ja-JP" sz="1200" dirty="0"/>
              <a:t>】</a:t>
            </a:r>
            <a:r>
              <a:rPr kumimoji="1" lang="ja-JP" altLang="en-US" sz="1200" dirty="0"/>
              <a:t>：</a:t>
            </a:r>
            <a:r>
              <a:rPr kumimoji="1" lang="en-US" altLang="ja-JP" sz="1200" dirty="0"/>
              <a:t>xx</a:t>
            </a:r>
          </a:p>
        </p:txBody>
      </p:sp>
      <p:sp>
        <p:nvSpPr>
          <p:cNvPr id="74" name="四角形: 角を丸くする 73">
            <a:extLst>
              <a:ext uri="{FF2B5EF4-FFF2-40B4-BE49-F238E27FC236}">
                <a16:creationId xmlns:a16="http://schemas.microsoft.com/office/drawing/2014/main" id="{CEAD2618-1AEC-4A8F-AD86-D5DBED71FF10}"/>
              </a:ext>
            </a:extLst>
          </p:cNvPr>
          <p:cNvSpPr/>
          <p:nvPr/>
        </p:nvSpPr>
        <p:spPr bwMode="gray">
          <a:xfrm>
            <a:off x="6355163" y="5190477"/>
            <a:ext cx="2521214" cy="800495"/>
          </a:xfrm>
          <a:prstGeom prst="roundRect">
            <a:avLst/>
          </a:prstGeom>
          <a:solidFill>
            <a:schemeClr val="bg1"/>
          </a:solidFill>
          <a:ln w="28575" algn="ctr">
            <a:solidFill>
              <a:srgbClr val="BBBCBC"/>
            </a:solidFill>
            <a:prstDash val="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600"/>
              </a:spcBef>
              <a:spcAft>
                <a:spcPts val="0"/>
              </a:spcAft>
              <a:buClrTx/>
              <a:buSzPct val="100000"/>
              <a:tabLst/>
            </a:pPr>
            <a:r>
              <a:rPr kumimoji="1" lang="ja-JP" altLang="en-US" sz="1200" i="0" dirty="0">
                <a:solidFill>
                  <a:srgbClr val="97999B"/>
                </a:solidFill>
                <a:latin typeface="+mn-lt"/>
                <a:cs typeface="+mn-cs"/>
              </a:rPr>
              <a:t>自社を含む連携事業者名と各社役割概要及びその連携調整状況、プレイヤーごとの役割を記載してください</a:t>
            </a:r>
            <a:endParaRPr kumimoji="1" lang="en-US" altLang="ja-JP" sz="1200" i="0" dirty="0">
              <a:solidFill>
                <a:srgbClr val="97999B"/>
              </a:solidFill>
              <a:latin typeface="+mn-lt"/>
              <a:cs typeface="+mn-cs"/>
            </a:endParaRPr>
          </a:p>
          <a:p>
            <a:pPr marR="0" defTabSz="990564" rtl="0" eaLnBrk="1" fontAlgn="auto" latinLnBrk="0" hangingPunct="1">
              <a:lnSpc>
                <a:spcPct val="100000"/>
              </a:lnSpc>
              <a:spcBef>
                <a:spcPts val="600"/>
              </a:spcBef>
              <a:spcAft>
                <a:spcPts val="0"/>
              </a:spcAft>
              <a:buClrTx/>
              <a:buSzPct val="100000"/>
              <a:tabLst/>
            </a:pPr>
            <a:r>
              <a:rPr kumimoji="1" lang="ja-JP" altLang="en-US" sz="1200" dirty="0">
                <a:solidFill>
                  <a:srgbClr val="97999B"/>
                </a:solidFill>
                <a:latin typeface="+mn-lt"/>
                <a:cs typeface="+mn-cs"/>
              </a:rPr>
              <a:t>（枠は適宜変更してください）</a:t>
            </a:r>
            <a:endParaRPr kumimoji="1" lang="en-US" altLang="ja-JP" sz="1200" i="0" dirty="0">
              <a:solidFill>
                <a:srgbClr val="97999B"/>
              </a:solidFill>
              <a:latin typeface="+mn-lt"/>
              <a:cs typeface="+mn-cs"/>
            </a:endParaRPr>
          </a:p>
        </p:txBody>
      </p:sp>
      <p:sp>
        <p:nvSpPr>
          <p:cNvPr id="79" name="正方形/長方形 78">
            <a:extLst>
              <a:ext uri="{FF2B5EF4-FFF2-40B4-BE49-F238E27FC236}">
                <a16:creationId xmlns:a16="http://schemas.microsoft.com/office/drawing/2014/main" id="{22C96DE8-D5E3-4CF9-81D0-C91B42CA91A2}"/>
              </a:ext>
            </a:extLst>
          </p:cNvPr>
          <p:cNvSpPr/>
          <p:nvPr/>
        </p:nvSpPr>
        <p:spPr bwMode="gray">
          <a:xfrm>
            <a:off x="2165178" y="6057729"/>
            <a:ext cx="7404335" cy="501991"/>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＜本年度何を検証するか、結果をどのように評価するかを簡単に記載ください＞</a:t>
            </a:r>
            <a:endParaRPr kumimoji="1" lang="en-US" altLang="ja-JP" sz="1200" dirty="0"/>
          </a:p>
        </p:txBody>
      </p:sp>
      <p:sp>
        <p:nvSpPr>
          <p:cNvPr id="80" name="フッター プレースホルダー 4">
            <a:extLst>
              <a:ext uri="{FF2B5EF4-FFF2-40B4-BE49-F238E27FC236}">
                <a16:creationId xmlns:a16="http://schemas.microsoft.com/office/drawing/2014/main" id="{77F037AA-F53B-4D06-B736-3ACC2100430B}"/>
              </a:ext>
            </a:extLst>
          </p:cNvPr>
          <p:cNvSpPr txBox="1">
            <a:spLocks/>
          </p:cNvSpPr>
          <p:nvPr/>
        </p:nvSpPr>
        <p:spPr bwMode="gray">
          <a:xfrm>
            <a:off x="415925" y="6051722"/>
            <a:ext cx="1712519" cy="501991"/>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本年度の</a:t>
            </a:r>
            <a:br>
              <a:rPr lang="en-US" altLang="ja-JP" dirty="0"/>
            </a:br>
            <a:r>
              <a:rPr lang="ja-JP" altLang="en-US" dirty="0"/>
              <a:t>検証・評価内容</a:t>
            </a:r>
            <a:endParaRPr lang="en-US" altLang="ja-JP" dirty="0"/>
          </a:p>
        </p:txBody>
      </p:sp>
    </p:spTree>
    <p:extLst>
      <p:ext uri="{BB962C8B-B14F-4D97-AF65-F5344CB8AC3E}">
        <p14:creationId xmlns:p14="http://schemas.microsoft.com/office/powerpoint/2010/main" val="4257716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91AE56B0-BD0D-4246-B1C9-577384540F6B}"/>
              </a:ext>
            </a:extLst>
          </p:cNvPr>
          <p:cNvSpPr>
            <a:spLocks noGrp="1"/>
          </p:cNvSpPr>
          <p:nvPr>
            <p:ph type="sldNum" sz="quarter" idx="10"/>
          </p:nvPr>
        </p:nvSpPr>
        <p:spPr/>
        <p:txBody>
          <a:bodyPr/>
          <a:lstStyle/>
          <a:p>
            <a:fld id="{543A0986-838B-4D2A-A95C-8CB1738263FE}" type="slidenum">
              <a:rPr lang="ja-JP" altLang="en-US" smtClean="0"/>
              <a:pPr/>
              <a:t>5</a:t>
            </a:fld>
            <a:endParaRPr lang="ja-JP" altLang="en-US"/>
          </a:p>
        </p:txBody>
      </p:sp>
      <p:sp>
        <p:nvSpPr>
          <p:cNvPr id="3" name="テキスト プレースホルダー 2">
            <a:extLst>
              <a:ext uri="{FF2B5EF4-FFF2-40B4-BE49-F238E27FC236}">
                <a16:creationId xmlns:a16="http://schemas.microsoft.com/office/drawing/2014/main" id="{E381A4E9-6AEF-4CCD-8A10-0BF6E6284D5D}"/>
              </a:ext>
            </a:extLst>
          </p:cNvPr>
          <p:cNvSpPr>
            <a:spLocks noGrp="1"/>
          </p:cNvSpPr>
          <p:nvPr>
            <p:ph type="body" sz="quarter" idx="15"/>
          </p:nvPr>
        </p:nvSpPr>
        <p:spPr/>
        <p:txBody>
          <a:bodyPr/>
          <a:lstStyle/>
          <a:p>
            <a:r>
              <a:rPr kumimoji="1" lang="ja-JP" altLang="en-US" dirty="0"/>
              <a:t>社会実装時に想定しているビジネスモデル（「誰に」「何を」「どのように」）</a:t>
            </a:r>
          </a:p>
        </p:txBody>
      </p:sp>
      <p:sp>
        <p:nvSpPr>
          <p:cNvPr id="4" name="タイトル 3">
            <a:extLst>
              <a:ext uri="{FF2B5EF4-FFF2-40B4-BE49-F238E27FC236}">
                <a16:creationId xmlns:a16="http://schemas.microsoft.com/office/drawing/2014/main" id="{6AF5FE6D-47D5-4090-8C47-8590775F8CC3}"/>
              </a:ext>
            </a:extLst>
          </p:cNvPr>
          <p:cNvSpPr>
            <a:spLocks noGrp="1"/>
          </p:cNvSpPr>
          <p:nvPr>
            <p:ph type="title"/>
          </p:nvPr>
        </p:nvSpPr>
        <p:spPr/>
        <p:txBody>
          <a:bodyPr/>
          <a:lstStyle/>
          <a:p>
            <a:r>
              <a:rPr kumimoji="1" lang="ja-JP" altLang="en-US" dirty="0"/>
              <a:t>２．ビジネスモデル </a:t>
            </a:r>
          </a:p>
        </p:txBody>
      </p:sp>
      <p:sp>
        <p:nvSpPr>
          <p:cNvPr id="5" name="フッター プレースホルダー 4">
            <a:extLst>
              <a:ext uri="{FF2B5EF4-FFF2-40B4-BE49-F238E27FC236}">
                <a16:creationId xmlns:a16="http://schemas.microsoft.com/office/drawing/2014/main" id="{53B73024-0259-4FAD-AF22-61FFC3EDE354}"/>
              </a:ext>
            </a:extLst>
          </p:cNvPr>
          <p:cNvSpPr txBox="1">
            <a:spLocks/>
          </p:cNvSpPr>
          <p:nvPr/>
        </p:nvSpPr>
        <p:spPr bwMode="gray">
          <a:xfrm>
            <a:off x="415925" y="1486171"/>
            <a:ext cx="1713590" cy="1547063"/>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400" dirty="0"/>
              <a:t>ターゲット層</a:t>
            </a:r>
            <a:endParaRPr lang="en-US" altLang="ja-JP" sz="1400" dirty="0"/>
          </a:p>
          <a:p>
            <a:r>
              <a:rPr lang="ja-JP" altLang="en-US" sz="1400" dirty="0"/>
              <a:t>（誰に）</a:t>
            </a:r>
            <a:endParaRPr lang="en-US" altLang="ja-JP" sz="1400" dirty="0"/>
          </a:p>
        </p:txBody>
      </p:sp>
      <p:sp>
        <p:nvSpPr>
          <p:cNvPr id="6" name="正方形/長方形 5">
            <a:extLst>
              <a:ext uri="{FF2B5EF4-FFF2-40B4-BE49-F238E27FC236}">
                <a16:creationId xmlns:a16="http://schemas.microsoft.com/office/drawing/2014/main" id="{6CA581C5-54F8-4338-AC71-0B9738E18424}"/>
              </a:ext>
            </a:extLst>
          </p:cNvPr>
          <p:cNvSpPr/>
          <p:nvPr/>
        </p:nvSpPr>
        <p:spPr bwMode="gray">
          <a:xfrm>
            <a:off x="2165178" y="1486171"/>
            <a:ext cx="7324897" cy="1547063"/>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＜想定される顧客を記載してください＞　</a:t>
            </a:r>
          </a:p>
        </p:txBody>
      </p:sp>
      <p:sp>
        <p:nvSpPr>
          <p:cNvPr id="7" name="フッター プレースホルダー 4">
            <a:extLst>
              <a:ext uri="{FF2B5EF4-FFF2-40B4-BE49-F238E27FC236}">
                <a16:creationId xmlns:a16="http://schemas.microsoft.com/office/drawing/2014/main" id="{E98D613B-9505-45BF-A1AF-D14B297C63E3}"/>
              </a:ext>
            </a:extLst>
          </p:cNvPr>
          <p:cNvSpPr txBox="1">
            <a:spLocks/>
          </p:cNvSpPr>
          <p:nvPr/>
        </p:nvSpPr>
        <p:spPr bwMode="gray">
          <a:xfrm>
            <a:off x="415925" y="3126022"/>
            <a:ext cx="1713590" cy="1547063"/>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400" dirty="0"/>
              <a:t>サービス内容</a:t>
            </a:r>
            <a:endParaRPr lang="en-US" altLang="ja-JP" sz="1400" dirty="0"/>
          </a:p>
          <a:p>
            <a:r>
              <a:rPr lang="ja-JP" altLang="en-US" sz="1400" dirty="0"/>
              <a:t>（何を）</a:t>
            </a:r>
            <a:endParaRPr lang="en-US" altLang="ja-JP" sz="1400" dirty="0"/>
          </a:p>
        </p:txBody>
      </p:sp>
      <p:sp>
        <p:nvSpPr>
          <p:cNvPr id="8" name="正方形/長方形 7">
            <a:extLst>
              <a:ext uri="{FF2B5EF4-FFF2-40B4-BE49-F238E27FC236}">
                <a16:creationId xmlns:a16="http://schemas.microsoft.com/office/drawing/2014/main" id="{33B6F6B8-D329-44DA-9F95-C6CEB60969E1}"/>
              </a:ext>
            </a:extLst>
          </p:cNvPr>
          <p:cNvSpPr/>
          <p:nvPr/>
        </p:nvSpPr>
        <p:spPr bwMode="gray">
          <a:xfrm>
            <a:off x="2167420" y="3126022"/>
            <a:ext cx="7324897" cy="1547063"/>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＜サービスの内容が具体的に分かるように記載してください＞　　　</a:t>
            </a:r>
          </a:p>
        </p:txBody>
      </p:sp>
      <p:sp>
        <p:nvSpPr>
          <p:cNvPr id="9" name="フッター プレースホルダー 4">
            <a:extLst>
              <a:ext uri="{FF2B5EF4-FFF2-40B4-BE49-F238E27FC236}">
                <a16:creationId xmlns:a16="http://schemas.microsoft.com/office/drawing/2014/main" id="{8498D61A-699A-4B95-B872-7E5577A1DCFB}"/>
              </a:ext>
            </a:extLst>
          </p:cNvPr>
          <p:cNvSpPr txBox="1">
            <a:spLocks/>
          </p:cNvSpPr>
          <p:nvPr/>
        </p:nvSpPr>
        <p:spPr bwMode="gray">
          <a:xfrm>
            <a:off x="415925" y="4765874"/>
            <a:ext cx="1713590" cy="1547063"/>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400" dirty="0"/>
              <a:t>提供の仕掛け等</a:t>
            </a:r>
            <a:endParaRPr lang="en-US" altLang="ja-JP" sz="1400" dirty="0"/>
          </a:p>
          <a:p>
            <a:r>
              <a:rPr lang="ja-JP" altLang="en-US" sz="1400" dirty="0"/>
              <a:t>（どのように）</a:t>
            </a:r>
            <a:endParaRPr lang="en-US" altLang="ja-JP" sz="1400" dirty="0"/>
          </a:p>
        </p:txBody>
      </p:sp>
      <p:sp>
        <p:nvSpPr>
          <p:cNvPr id="10" name="正方形/長方形 9">
            <a:extLst>
              <a:ext uri="{FF2B5EF4-FFF2-40B4-BE49-F238E27FC236}">
                <a16:creationId xmlns:a16="http://schemas.microsoft.com/office/drawing/2014/main" id="{0C783A0D-1C93-45F4-AF4C-33714BBAE8E4}"/>
              </a:ext>
            </a:extLst>
          </p:cNvPr>
          <p:cNvSpPr/>
          <p:nvPr/>
        </p:nvSpPr>
        <p:spPr bwMode="gray">
          <a:xfrm>
            <a:off x="2165178" y="4765874"/>
            <a:ext cx="7324897" cy="1547063"/>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tabLst>
                <a:tab pos="895350" algn="l"/>
              </a:tabLst>
            </a:pPr>
            <a:r>
              <a:rPr kumimoji="1" lang="ja-JP" altLang="en-US" sz="1200" dirty="0"/>
              <a:t>下記のような情報を可能な範囲でご記載ください</a:t>
            </a:r>
            <a:endParaRPr kumimoji="1" lang="en-US" altLang="ja-JP" sz="1200" dirty="0"/>
          </a:p>
          <a:p>
            <a:pPr marL="177800" indent="-88900" defTabSz="762000" eaLnBrk="0" hangingPunct="0">
              <a:lnSpc>
                <a:spcPct val="106000"/>
              </a:lnSpc>
              <a:spcBef>
                <a:spcPts val="0"/>
              </a:spcBef>
              <a:buFont typeface="Arial" panose="020B0604020202020204" pitchFamily="34" charset="0"/>
              <a:buChar char="•"/>
              <a:tabLst>
                <a:tab pos="895350" algn="l"/>
              </a:tabLst>
            </a:pPr>
            <a:r>
              <a:rPr kumimoji="1" lang="ja-JP" altLang="en-US" sz="1200" dirty="0"/>
              <a:t>＜どのようなアプローチでターゲット層に普及させていくか＞</a:t>
            </a:r>
            <a:endParaRPr kumimoji="1" lang="en-US" altLang="ja-JP" sz="1200" dirty="0"/>
          </a:p>
          <a:p>
            <a:pPr marL="177800" indent="-88900" defTabSz="762000" eaLnBrk="0" hangingPunct="0">
              <a:lnSpc>
                <a:spcPct val="106000"/>
              </a:lnSpc>
              <a:spcBef>
                <a:spcPts val="0"/>
              </a:spcBef>
              <a:buFont typeface="Arial" panose="020B0604020202020204" pitchFamily="34" charset="0"/>
              <a:buChar char="•"/>
              <a:tabLst>
                <a:tab pos="895350" algn="l"/>
              </a:tabLst>
            </a:pPr>
            <a:r>
              <a:rPr kumimoji="1" lang="ja-JP" altLang="en-US" sz="1200" dirty="0"/>
              <a:t>＜どのような販売チャネルを想定しているか＞</a:t>
            </a:r>
            <a:endParaRPr kumimoji="1" lang="en-US" altLang="ja-JP" sz="1200" dirty="0"/>
          </a:p>
          <a:p>
            <a:pPr marL="177800" indent="-88900" defTabSz="762000" eaLnBrk="0" hangingPunct="0">
              <a:lnSpc>
                <a:spcPct val="106000"/>
              </a:lnSpc>
              <a:spcBef>
                <a:spcPts val="0"/>
              </a:spcBef>
              <a:buFont typeface="Arial" panose="020B0604020202020204" pitchFamily="34" charset="0"/>
              <a:buChar char="•"/>
              <a:tabLst>
                <a:tab pos="895350" algn="l"/>
              </a:tabLst>
            </a:pPr>
            <a:r>
              <a:rPr kumimoji="1" lang="ja-JP" altLang="en-US" sz="1200" dirty="0"/>
              <a:t>＜ビジネスアイデアチームの各プレイヤー毎に活用するリソース＞</a:t>
            </a:r>
            <a:r>
              <a:rPr kumimoji="1" lang="ja-JP" altLang="en-US" sz="1200" strike="sngStrike" dirty="0">
                <a:solidFill>
                  <a:srgbClr val="FF0000"/>
                </a:solidFill>
              </a:rPr>
              <a:t>　　　　　　　　　　　　　　　　　　　　　　　　　　　　　</a:t>
            </a:r>
          </a:p>
        </p:txBody>
      </p:sp>
      <p:grpSp>
        <p:nvGrpSpPr>
          <p:cNvPr id="11" name="グループ化 10">
            <a:extLst>
              <a:ext uri="{FF2B5EF4-FFF2-40B4-BE49-F238E27FC236}">
                <a16:creationId xmlns:a16="http://schemas.microsoft.com/office/drawing/2014/main" id="{6279F4F7-F89E-4CAC-B08A-90A9C9234B34}"/>
              </a:ext>
            </a:extLst>
          </p:cNvPr>
          <p:cNvGrpSpPr/>
          <p:nvPr/>
        </p:nvGrpSpPr>
        <p:grpSpPr>
          <a:xfrm>
            <a:off x="6705435" y="550060"/>
            <a:ext cx="3036097" cy="468000"/>
            <a:chOff x="4259313" y="277738"/>
            <a:chExt cx="2760089" cy="265400"/>
          </a:xfrm>
        </p:grpSpPr>
        <p:sp>
          <p:nvSpPr>
            <p:cNvPr id="12" name="テキスト ボックス 11">
              <a:extLst>
                <a:ext uri="{FF2B5EF4-FFF2-40B4-BE49-F238E27FC236}">
                  <a16:creationId xmlns:a16="http://schemas.microsoft.com/office/drawing/2014/main" id="{35DDFE65-8416-4FAC-83EC-D95347A9DA4C}"/>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新規性・独自性</a:t>
              </a:r>
              <a:endParaRPr lang="en-US" altLang="ja-JP" sz="1400" b="1" dirty="0">
                <a:solidFill>
                  <a:schemeClr val="accent1"/>
                </a:solidFill>
              </a:endParaRPr>
            </a:p>
          </p:txBody>
        </p:sp>
        <p:sp>
          <p:nvSpPr>
            <p:cNvPr id="13" name="テキスト ボックス 12">
              <a:extLst>
                <a:ext uri="{FF2B5EF4-FFF2-40B4-BE49-F238E27FC236}">
                  <a16:creationId xmlns:a16="http://schemas.microsoft.com/office/drawing/2014/main" id="{F665653D-192C-4B8D-A8B4-64E1817B8169}"/>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24" name="四角形: 角を丸くする 23">
            <a:extLst>
              <a:ext uri="{FF2B5EF4-FFF2-40B4-BE49-F238E27FC236}">
                <a16:creationId xmlns:a16="http://schemas.microsoft.com/office/drawing/2014/main" id="{648F01EF-B4D9-413F-9471-4D06DA5DBE8B}"/>
              </a:ext>
            </a:extLst>
          </p:cNvPr>
          <p:cNvSpPr/>
          <p:nvPr/>
        </p:nvSpPr>
        <p:spPr bwMode="gray">
          <a:xfrm>
            <a:off x="6705435" y="2529834"/>
            <a:ext cx="2521214" cy="2694016"/>
          </a:xfrm>
          <a:prstGeom prst="roundRect">
            <a:avLst/>
          </a:prstGeom>
          <a:solidFill>
            <a:schemeClr val="bg1"/>
          </a:solidFill>
          <a:ln w="28575" algn="ctr">
            <a:solidFill>
              <a:srgbClr val="BBBCBC"/>
            </a:solidFill>
            <a:prstDash val="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600"/>
              </a:spcBef>
              <a:spcAft>
                <a:spcPts val="0"/>
              </a:spcAft>
              <a:buClrTx/>
              <a:buSzPct val="100000"/>
              <a:tabLst/>
            </a:pPr>
            <a:r>
              <a:rPr kumimoji="1" lang="ja-JP" altLang="en-US" sz="1400" i="0" dirty="0">
                <a:solidFill>
                  <a:srgbClr val="97999B"/>
                </a:solidFill>
                <a:latin typeface="+mn-lt"/>
                <a:cs typeface="+mn-cs"/>
              </a:rPr>
              <a:t>ビジネスモデルの新規性やユニークさ、魅力を可能な限りアピールしてください</a:t>
            </a:r>
          </a:p>
        </p:txBody>
      </p:sp>
      <p:sp>
        <p:nvSpPr>
          <p:cNvPr id="15" name="正方形/長方形 14">
            <a:extLst>
              <a:ext uri="{FF2B5EF4-FFF2-40B4-BE49-F238E27FC236}">
                <a16:creationId xmlns:a16="http://schemas.microsoft.com/office/drawing/2014/main" id="{9BAE4E3A-1632-4F98-B43A-08A0BD13052A}"/>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spTree>
    <p:extLst>
      <p:ext uri="{BB962C8B-B14F-4D97-AF65-F5344CB8AC3E}">
        <p14:creationId xmlns:p14="http://schemas.microsoft.com/office/powerpoint/2010/main" val="1150438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43F2B89-BCFB-490C-9162-3163D8D376C5}"/>
              </a:ext>
            </a:extLst>
          </p:cNvPr>
          <p:cNvSpPr>
            <a:spLocks noGrp="1"/>
          </p:cNvSpPr>
          <p:nvPr>
            <p:ph type="sldNum" sz="quarter" idx="10"/>
          </p:nvPr>
        </p:nvSpPr>
        <p:spPr/>
        <p:txBody>
          <a:bodyPr/>
          <a:lstStyle/>
          <a:p>
            <a:fld id="{543A0986-838B-4D2A-A95C-8CB1738263FE}" type="slidenum">
              <a:rPr lang="ja-JP" altLang="en-US" smtClean="0"/>
              <a:pPr/>
              <a:t>6</a:t>
            </a:fld>
            <a:endParaRPr lang="ja-JP" altLang="en-US"/>
          </a:p>
        </p:txBody>
      </p:sp>
      <p:sp>
        <p:nvSpPr>
          <p:cNvPr id="3" name="テキスト プレースホルダー 2">
            <a:extLst>
              <a:ext uri="{FF2B5EF4-FFF2-40B4-BE49-F238E27FC236}">
                <a16:creationId xmlns:a16="http://schemas.microsoft.com/office/drawing/2014/main" id="{12FB5BC7-02B7-4162-A717-6972E967283E}"/>
              </a:ext>
            </a:extLst>
          </p:cNvPr>
          <p:cNvSpPr>
            <a:spLocks noGrp="1"/>
          </p:cNvSpPr>
          <p:nvPr>
            <p:ph type="body" sz="quarter" idx="15"/>
          </p:nvPr>
        </p:nvSpPr>
        <p:spPr/>
        <p:txBody>
          <a:bodyPr/>
          <a:lstStyle/>
          <a:p>
            <a:r>
              <a:rPr kumimoji="1" lang="ja-JP" altLang="en-US" dirty="0"/>
              <a:t>社会実装時に想定しているビジネスモデルのイメージ図</a:t>
            </a:r>
          </a:p>
        </p:txBody>
      </p:sp>
      <p:sp>
        <p:nvSpPr>
          <p:cNvPr id="4" name="タイトル 3">
            <a:extLst>
              <a:ext uri="{FF2B5EF4-FFF2-40B4-BE49-F238E27FC236}">
                <a16:creationId xmlns:a16="http://schemas.microsoft.com/office/drawing/2014/main" id="{6889019F-A147-457A-8924-183BF47CC7E3}"/>
              </a:ext>
            </a:extLst>
          </p:cNvPr>
          <p:cNvSpPr>
            <a:spLocks noGrp="1"/>
          </p:cNvSpPr>
          <p:nvPr>
            <p:ph type="title"/>
          </p:nvPr>
        </p:nvSpPr>
        <p:spPr/>
        <p:txBody>
          <a:bodyPr/>
          <a:lstStyle/>
          <a:p>
            <a:r>
              <a:rPr kumimoji="1" lang="ja-JP" altLang="en-US" dirty="0"/>
              <a:t>ビジネスモデル ー イメージ図</a:t>
            </a:r>
          </a:p>
        </p:txBody>
      </p:sp>
      <p:sp>
        <p:nvSpPr>
          <p:cNvPr id="5" name="正方形/長方形 4">
            <a:extLst>
              <a:ext uri="{FF2B5EF4-FFF2-40B4-BE49-F238E27FC236}">
                <a16:creationId xmlns:a16="http://schemas.microsoft.com/office/drawing/2014/main" id="{450C0792-AFAC-4987-AA73-3A696680BDE0}"/>
              </a:ext>
            </a:extLst>
          </p:cNvPr>
          <p:cNvSpPr/>
          <p:nvPr/>
        </p:nvSpPr>
        <p:spPr bwMode="gray">
          <a:xfrm>
            <a:off x="417000" y="1484314"/>
            <a:ext cx="9073075" cy="4824412"/>
          </a:xfrm>
          <a:prstGeom prst="rect">
            <a:avLst/>
          </a:prstGeom>
          <a:solidFill>
            <a:schemeClr val="bg1"/>
          </a:solidFill>
          <a:ln w="6350">
            <a:solidFill>
              <a:srgbClr val="A7A8AA"/>
            </a:solidFill>
            <a:miter lim="800000"/>
            <a:headEnd/>
            <a:tailEnd/>
          </a:ln>
        </p:spPr>
        <p:txBody>
          <a:bodyPr lIns="72000" tIns="72000" rIns="72000" bIns="72000" rtlCol="0" anchor="ctr"/>
          <a:lstStyle/>
          <a:p>
            <a:pPr marL="285750" marR="0" indent="-2857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i="0" dirty="0">
                <a:latin typeface="+mn-lt"/>
                <a:cs typeface="+mn-cs"/>
              </a:rPr>
              <a:t>＜ビジネスアイデアの</a:t>
            </a:r>
            <a:r>
              <a:rPr kumimoji="1" lang="ja-JP" altLang="en-US" sz="1200" dirty="0">
                <a:latin typeface="+mn-lt"/>
                <a:cs typeface="+mn-cs"/>
              </a:rPr>
              <a:t>全体像</a:t>
            </a:r>
            <a:r>
              <a:rPr kumimoji="1" lang="ja-JP" altLang="en-US" sz="1200" i="0" dirty="0">
                <a:latin typeface="+mn-lt"/>
                <a:cs typeface="+mn-cs"/>
              </a:rPr>
              <a:t>、ビジネスアイデアチームの各社の関わり方、収益の流れが明確となるように記載してください＞</a:t>
            </a:r>
            <a:br>
              <a:rPr kumimoji="1" lang="en-US" altLang="ja-JP" sz="1200" i="0" dirty="0">
                <a:latin typeface="+mn-lt"/>
                <a:cs typeface="+mn-cs"/>
              </a:rPr>
            </a:br>
            <a:endParaRPr kumimoji="1" lang="ja-JP" altLang="en-US" sz="1200" b="0" i="0" u="none" strike="noStrike" kern="1200" cap="none" spc="0" normalizeH="0" baseline="0" noProof="0" dirty="0">
              <a:ln>
                <a:noFill/>
              </a:ln>
              <a:effectLst/>
              <a:uLnTx/>
              <a:uFillTx/>
              <a:latin typeface="+mn-lt"/>
              <a:ea typeface="+mn-ea"/>
              <a:cs typeface="+mn-cs"/>
            </a:endParaRPr>
          </a:p>
        </p:txBody>
      </p:sp>
      <p:grpSp>
        <p:nvGrpSpPr>
          <p:cNvPr id="7" name="グループ化 6">
            <a:extLst>
              <a:ext uri="{FF2B5EF4-FFF2-40B4-BE49-F238E27FC236}">
                <a16:creationId xmlns:a16="http://schemas.microsoft.com/office/drawing/2014/main" id="{81BF80AE-39FA-4001-BB4E-81B7CD6FC34E}"/>
              </a:ext>
            </a:extLst>
          </p:cNvPr>
          <p:cNvGrpSpPr/>
          <p:nvPr/>
        </p:nvGrpSpPr>
        <p:grpSpPr>
          <a:xfrm>
            <a:off x="6705435" y="550060"/>
            <a:ext cx="3036097" cy="468000"/>
            <a:chOff x="4259313" y="277738"/>
            <a:chExt cx="2760089" cy="265400"/>
          </a:xfrm>
        </p:grpSpPr>
        <p:sp>
          <p:nvSpPr>
            <p:cNvPr id="8" name="テキスト ボックス 7">
              <a:extLst>
                <a:ext uri="{FF2B5EF4-FFF2-40B4-BE49-F238E27FC236}">
                  <a16:creationId xmlns:a16="http://schemas.microsoft.com/office/drawing/2014/main" id="{965A8B0E-4310-48ED-AC35-A0785EA4359A}"/>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新規性・独自性</a:t>
              </a:r>
              <a:endParaRPr lang="en-US" altLang="ja-JP" sz="1400" b="1" dirty="0">
                <a:solidFill>
                  <a:schemeClr val="accent1"/>
                </a:solidFill>
              </a:endParaRPr>
            </a:p>
          </p:txBody>
        </p:sp>
        <p:sp>
          <p:nvSpPr>
            <p:cNvPr id="9" name="テキスト ボックス 8">
              <a:extLst>
                <a:ext uri="{FF2B5EF4-FFF2-40B4-BE49-F238E27FC236}">
                  <a16:creationId xmlns:a16="http://schemas.microsoft.com/office/drawing/2014/main" id="{5322438E-EAF1-4AC0-A0B2-349585459781}"/>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10" name="正方形/長方形 9">
            <a:extLst>
              <a:ext uri="{FF2B5EF4-FFF2-40B4-BE49-F238E27FC236}">
                <a16:creationId xmlns:a16="http://schemas.microsoft.com/office/drawing/2014/main" id="{56586806-4E70-4E82-BAA8-D686DDEB6571}"/>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spTree>
    <p:extLst>
      <p:ext uri="{BB962C8B-B14F-4D97-AF65-F5344CB8AC3E}">
        <p14:creationId xmlns:p14="http://schemas.microsoft.com/office/powerpoint/2010/main" val="2544194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タイトル 3">
            <a:extLst>
              <a:ext uri="{FF2B5EF4-FFF2-40B4-BE49-F238E27FC236}">
                <a16:creationId xmlns:a16="http://schemas.microsoft.com/office/drawing/2014/main" id="{4E37DA3E-A2AA-4874-8C5A-D2516A77844B}"/>
              </a:ext>
            </a:extLst>
          </p:cNvPr>
          <p:cNvSpPr>
            <a:spLocks noGrp="1"/>
          </p:cNvSpPr>
          <p:nvPr>
            <p:ph type="title"/>
          </p:nvPr>
        </p:nvSpPr>
        <p:spPr>
          <a:xfrm>
            <a:off x="417000" y="180000"/>
            <a:ext cx="9072000" cy="615600"/>
          </a:xfrm>
        </p:spPr>
        <p:txBody>
          <a:bodyPr/>
          <a:lstStyle/>
          <a:p>
            <a:r>
              <a:rPr lang="ja-JP" altLang="en-US" dirty="0"/>
              <a:t>３．市場規模 </a:t>
            </a:r>
            <a:r>
              <a:rPr lang="en-US" altLang="ja-JP" dirty="0"/>
              <a:t>/ </a:t>
            </a:r>
            <a:r>
              <a:rPr lang="ja-JP" altLang="en-US" dirty="0"/>
              <a:t>比較優位性</a:t>
            </a:r>
            <a:endParaRPr kumimoji="1" lang="ja-JP" altLang="en-US" dirty="0"/>
          </a:p>
        </p:txBody>
      </p:sp>
      <p:sp>
        <p:nvSpPr>
          <p:cNvPr id="20" name="正方形/長方形 19">
            <a:extLst>
              <a:ext uri="{FF2B5EF4-FFF2-40B4-BE49-F238E27FC236}">
                <a16:creationId xmlns:a16="http://schemas.microsoft.com/office/drawing/2014/main" id="{9882C757-250E-4C71-A6AE-D4068B902F3F}"/>
              </a:ext>
            </a:extLst>
          </p:cNvPr>
          <p:cNvSpPr/>
          <p:nvPr/>
        </p:nvSpPr>
        <p:spPr bwMode="gray">
          <a:xfrm>
            <a:off x="5023937" y="1801639"/>
            <a:ext cx="4463986" cy="4507085"/>
          </a:xfrm>
          <a:prstGeom prst="rect">
            <a:avLst/>
          </a:prstGeom>
          <a:solidFill>
            <a:schemeClr val="bg1"/>
          </a:solidFill>
          <a:ln w="6350">
            <a:solidFill>
              <a:srgbClr val="A7A8AA"/>
            </a:solidFill>
            <a:miter lim="800000"/>
            <a:headEnd/>
            <a:tailEnd/>
          </a:ln>
        </p:spPr>
        <p:txBody>
          <a:bodyPr lIns="72000" tIns="72000" rIns="72000" bIns="72000" rtlCol="0" anchor="t"/>
          <a:lstStyle/>
          <a:p>
            <a:pPr marL="260350" indent="-171450" defTabSz="762000" eaLnBrk="0" hangingPunct="0">
              <a:lnSpc>
                <a:spcPct val="106000"/>
              </a:lnSpc>
              <a:spcBef>
                <a:spcPts val="0"/>
              </a:spcBef>
              <a:buFont typeface="Arial" panose="020B0604020202020204" pitchFamily="34" charset="0"/>
              <a:buChar char="•"/>
            </a:pPr>
            <a:r>
              <a:rPr kumimoji="1" lang="ja-JP" altLang="en-US" sz="1200" dirty="0"/>
              <a:t>＜既存のソリューションと比較して新規性や独自性に関する優位性が獲得出来得る根拠について記載してください。（仮説でも問題ありません）＞</a:t>
            </a:r>
            <a:endParaRPr kumimoji="1" lang="en-US" altLang="ja-JP" sz="1200" dirty="0"/>
          </a:p>
          <a:p>
            <a:pPr marL="260350" indent="-171450" defTabSz="762000" eaLnBrk="0" hangingPunct="0">
              <a:lnSpc>
                <a:spcPct val="106000"/>
              </a:lnSpc>
              <a:spcBef>
                <a:spcPts val="0"/>
              </a:spcBef>
              <a:buFont typeface="Arial" panose="020B0604020202020204" pitchFamily="34" charset="0"/>
              <a:buChar char="•"/>
            </a:pPr>
            <a:r>
              <a:rPr kumimoji="1" lang="ja-JP" altLang="en-US" sz="1200" dirty="0"/>
              <a:t>＜左記の内容を裏付けるデータ等があれば、図表やイラストを用いて記載してください＞</a:t>
            </a:r>
            <a:br>
              <a:rPr kumimoji="1" lang="en-US" altLang="ja-JP" sz="1200" dirty="0"/>
            </a:br>
            <a:r>
              <a:rPr kumimoji="1" lang="en-US" altLang="ja-JP" sz="1200" dirty="0"/>
              <a:t>※</a:t>
            </a:r>
            <a:r>
              <a:rPr kumimoji="1" lang="ja-JP" altLang="en-US" sz="1200" dirty="0"/>
              <a:t>入りきらない場合は、末尾の「参考資料」ページをご活用下さい</a:t>
            </a:r>
          </a:p>
        </p:txBody>
      </p:sp>
      <p:sp>
        <p:nvSpPr>
          <p:cNvPr id="24" name="正方形/長方形 23">
            <a:extLst>
              <a:ext uri="{FF2B5EF4-FFF2-40B4-BE49-F238E27FC236}">
                <a16:creationId xmlns:a16="http://schemas.microsoft.com/office/drawing/2014/main" id="{F9CF9DE8-7D2F-499A-A2A0-FA890FDBD89C}"/>
              </a:ext>
            </a:extLst>
          </p:cNvPr>
          <p:cNvSpPr/>
          <p:nvPr/>
        </p:nvSpPr>
        <p:spPr bwMode="gray">
          <a:xfrm>
            <a:off x="415925" y="1801637"/>
            <a:ext cx="4463985" cy="4507087"/>
          </a:xfrm>
          <a:prstGeom prst="rect">
            <a:avLst/>
          </a:prstGeom>
          <a:solidFill>
            <a:schemeClr val="bg1"/>
          </a:solidFill>
          <a:ln w="6350">
            <a:solidFill>
              <a:srgbClr val="A7A8AA"/>
            </a:solidFill>
            <a:miter lim="800000"/>
            <a:headEnd/>
            <a:tailEnd/>
          </a:ln>
        </p:spPr>
        <p:txBody>
          <a:bodyPr lIns="72000" tIns="72000" rIns="72000" bIns="72000" rtlCol="0" anchor="t"/>
          <a:lstStyle/>
          <a:p>
            <a:pPr marL="260350" indent="-171450" defTabSz="762000" eaLnBrk="0" hangingPunct="0">
              <a:lnSpc>
                <a:spcPct val="106000"/>
              </a:lnSpc>
              <a:spcBef>
                <a:spcPts val="0"/>
              </a:spcBef>
              <a:buFont typeface="Arial" panose="020B0604020202020204" pitchFamily="34" charset="0"/>
              <a:buChar char="•"/>
            </a:pPr>
            <a:r>
              <a:rPr kumimoji="1" lang="ja-JP" altLang="en-US" sz="1200" dirty="0"/>
              <a:t>＜想定する市場の有無や、その市場でインパクトを期待出来得る根拠について記載してください（仮説でも問題ありません）＞</a:t>
            </a:r>
            <a:endParaRPr kumimoji="1" lang="en-US" altLang="ja-JP" sz="1200" dirty="0"/>
          </a:p>
          <a:p>
            <a:pPr marL="260350" indent="-171450" defTabSz="762000" eaLnBrk="0" hangingPunct="0">
              <a:lnSpc>
                <a:spcPct val="106000"/>
              </a:lnSpc>
              <a:spcBef>
                <a:spcPts val="0"/>
              </a:spcBef>
              <a:buFont typeface="Arial" panose="020B0604020202020204" pitchFamily="34" charset="0"/>
              <a:buChar char="•"/>
            </a:pPr>
            <a:r>
              <a:rPr kumimoji="1" lang="ja-JP" altLang="en-US" sz="1200" dirty="0"/>
              <a:t>＜内容を裏付けるデータ等があれば、図表やイラスト等を用いて記載してください＞</a:t>
            </a:r>
            <a:br>
              <a:rPr kumimoji="1" lang="en-US" altLang="ja-JP" sz="1200" dirty="0"/>
            </a:br>
            <a:r>
              <a:rPr kumimoji="1" lang="en-US" altLang="ja-JP" sz="1200" dirty="0"/>
              <a:t>※</a:t>
            </a:r>
            <a:r>
              <a:rPr kumimoji="1" lang="ja-JP" altLang="en-US" sz="1200" dirty="0"/>
              <a:t>入りきらない場合は、末尾の「参考資料」ページをご活用下さい</a:t>
            </a:r>
            <a:endParaRPr kumimoji="1" lang="ja-JP" altLang="en-US" sz="1200" b="0" i="0" u="none" strike="noStrike" kern="1200" cap="none" spc="0" normalizeH="0" baseline="0" noProof="0" dirty="0">
              <a:ln>
                <a:noFill/>
              </a:ln>
              <a:effectLst/>
              <a:uLnTx/>
              <a:uFillTx/>
              <a:latin typeface="+mn-lt"/>
              <a:ea typeface="+mn-ea"/>
              <a:cs typeface="+mn-cs"/>
            </a:endParaRPr>
          </a:p>
        </p:txBody>
      </p:sp>
      <p:sp>
        <p:nvSpPr>
          <p:cNvPr id="25" name="フッター プレースホルダー 4">
            <a:extLst>
              <a:ext uri="{FF2B5EF4-FFF2-40B4-BE49-F238E27FC236}">
                <a16:creationId xmlns:a16="http://schemas.microsoft.com/office/drawing/2014/main" id="{E392435F-3D85-4642-9328-0E3FC313555D}"/>
              </a:ext>
            </a:extLst>
          </p:cNvPr>
          <p:cNvSpPr txBox="1">
            <a:spLocks/>
          </p:cNvSpPr>
          <p:nvPr/>
        </p:nvSpPr>
        <p:spPr bwMode="gray">
          <a:xfrm>
            <a:off x="415925" y="1378132"/>
            <a:ext cx="4463986" cy="3384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a:t>市場規模</a:t>
            </a:r>
            <a:endParaRPr lang="en-US" altLang="ja-JP"/>
          </a:p>
        </p:txBody>
      </p:sp>
      <p:sp>
        <p:nvSpPr>
          <p:cNvPr id="3" name="スライド番号プレースホルダー 2">
            <a:extLst>
              <a:ext uri="{FF2B5EF4-FFF2-40B4-BE49-F238E27FC236}">
                <a16:creationId xmlns:a16="http://schemas.microsoft.com/office/drawing/2014/main" id="{FF7BA099-FD90-43FF-A4AF-22E210F52103}"/>
              </a:ext>
            </a:extLst>
          </p:cNvPr>
          <p:cNvSpPr>
            <a:spLocks noGrp="1"/>
          </p:cNvSpPr>
          <p:nvPr>
            <p:ph type="sldNum" sz="quarter" idx="10"/>
          </p:nvPr>
        </p:nvSpPr>
        <p:spPr/>
        <p:txBody>
          <a:bodyPr/>
          <a:lstStyle/>
          <a:p>
            <a:fld id="{543A0986-838B-4D2A-A95C-8CB1738263FE}" type="slidenum">
              <a:rPr lang="ja-JP" altLang="en-US" smtClean="0"/>
              <a:pPr/>
              <a:t>7</a:t>
            </a:fld>
            <a:endParaRPr lang="ja-JP" altLang="en-US"/>
          </a:p>
        </p:txBody>
      </p:sp>
      <p:sp>
        <p:nvSpPr>
          <p:cNvPr id="16" name="フッター プレースホルダー 4">
            <a:extLst>
              <a:ext uri="{FF2B5EF4-FFF2-40B4-BE49-F238E27FC236}">
                <a16:creationId xmlns:a16="http://schemas.microsoft.com/office/drawing/2014/main" id="{2A11C6D0-147A-4C9E-B126-6B3DF4C278DC}"/>
              </a:ext>
            </a:extLst>
          </p:cNvPr>
          <p:cNvSpPr txBox="1">
            <a:spLocks/>
          </p:cNvSpPr>
          <p:nvPr/>
        </p:nvSpPr>
        <p:spPr bwMode="gray">
          <a:xfrm>
            <a:off x="5023937" y="1378132"/>
            <a:ext cx="4463986" cy="3384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a:t>比較優位性</a:t>
            </a:r>
            <a:endParaRPr lang="en-US" altLang="ja-JP"/>
          </a:p>
        </p:txBody>
      </p:sp>
      <p:grpSp>
        <p:nvGrpSpPr>
          <p:cNvPr id="14" name="グループ化 13">
            <a:extLst>
              <a:ext uri="{FF2B5EF4-FFF2-40B4-BE49-F238E27FC236}">
                <a16:creationId xmlns:a16="http://schemas.microsoft.com/office/drawing/2014/main" id="{34863843-4B60-4821-A6A6-435922227A79}"/>
              </a:ext>
            </a:extLst>
          </p:cNvPr>
          <p:cNvGrpSpPr/>
          <p:nvPr/>
        </p:nvGrpSpPr>
        <p:grpSpPr>
          <a:xfrm>
            <a:off x="6705435" y="550060"/>
            <a:ext cx="3036097" cy="468000"/>
            <a:chOff x="4259313" y="277738"/>
            <a:chExt cx="2760089" cy="265400"/>
          </a:xfrm>
        </p:grpSpPr>
        <p:sp>
          <p:nvSpPr>
            <p:cNvPr id="18" name="テキスト ボックス 17">
              <a:extLst>
                <a:ext uri="{FF2B5EF4-FFF2-40B4-BE49-F238E27FC236}">
                  <a16:creationId xmlns:a16="http://schemas.microsoft.com/office/drawing/2014/main" id="{0B1EAE10-78E5-493E-8099-3866E325AF00}"/>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市場性</a:t>
              </a:r>
            </a:p>
          </p:txBody>
        </p:sp>
        <p:sp>
          <p:nvSpPr>
            <p:cNvPr id="21" name="テキスト ボックス 20">
              <a:extLst>
                <a:ext uri="{FF2B5EF4-FFF2-40B4-BE49-F238E27FC236}">
                  <a16:creationId xmlns:a16="http://schemas.microsoft.com/office/drawing/2014/main" id="{C7D7924D-CA25-4137-8EBD-C0C377AAEF0B}"/>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19" name="テキスト プレースホルダー 2">
            <a:extLst>
              <a:ext uri="{FF2B5EF4-FFF2-40B4-BE49-F238E27FC236}">
                <a16:creationId xmlns:a16="http://schemas.microsoft.com/office/drawing/2014/main" id="{1E61BC6F-C286-48C7-8596-1E9EEC75A099}"/>
              </a:ext>
            </a:extLst>
          </p:cNvPr>
          <p:cNvSpPr>
            <a:spLocks noGrp="1"/>
          </p:cNvSpPr>
          <p:nvPr>
            <p:ph type="body" sz="quarter" idx="15"/>
          </p:nvPr>
        </p:nvSpPr>
        <p:spPr>
          <a:xfrm>
            <a:off x="417000" y="1016000"/>
            <a:ext cx="4356000" cy="432000"/>
          </a:xfrm>
        </p:spPr>
        <p:txBody>
          <a:bodyPr/>
          <a:lstStyle/>
          <a:p>
            <a:r>
              <a:rPr kumimoji="1" lang="ja-JP" altLang="en-US" dirty="0"/>
              <a:t>想定する市場規模と比較優位性</a:t>
            </a:r>
          </a:p>
        </p:txBody>
      </p:sp>
      <p:sp>
        <p:nvSpPr>
          <p:cNvPr id="12" name="正方形/長方形 11">
            <a:extLst>
              <a:ext uri="{FF2B5EF4-FFF2-40B4-BE49-F238E27FC236}">
                <a16:creationId xmlns:a16="http://schemas.microsoft.com/office/drawing/2014/main" id="{36A8BB91-9BB6-4C4F-9DDA-9B814980722F}"/>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spTree>
    <p:extLst>
      <p:ext uri="{BB962C8B-B14F-4D97-AF65-F5344CB8AC3E}">
        <p14:creationId xmlns:p14="http://schemas.microsoft.com/office/powerpoint/2010/main" val="36353771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11"/>
          </p:nvPr>
        </p:nvSpPr>
        <p:spPr/>
        <p:txBody>
          <a:bodyPr/>
          <a:lstStyle/>
          <a:p>
            <a:fld id="{AA5FCFE5-FE56-4EF1-80A8-07776887C2A1}" type="slidenum">
              <a:rPr lang="ja-JP" altLang="en-US" smtClean="0"/>
              <a:pPr/>
              <a:t>8</a:t>
            </a:fld>
            <a:endParaRPr lang="ja-JP" altLang="en-US" dirty="0"/>
          </a:p>
        </p:txBody>
      </p:sp>
      <p:sp>
        <p:nvSpPr>
          <p:cNvPr id="12" name="正方形/長方形 11">
            <a:extLst>
              <a:ext uri="{FF2B5EF4-FFF2-40B4-BE49-F238E27FC236}">
                <a16:creationId xmlns:a16="http://schemas.microsoft.com/office/drawing/2014/main" id="{BCE2CAD8-9DDB-4A32-A309-B17C23F34D9A}"/>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sp>
        <p:nvSpPr>
          <p:cNvPr id="8" name="タイトル 3">
            <a:extLst>
              <a:ext uri="{FF2B5EF4-FFF2-40B4-BE49-F238E27FC236}">
                <a16:creationId xmlns:a16="http://schemas.microsoft.com/office/drawing/2014/main" id="{45D5B3C4-51B8-4F6D-BB46-AD75DBC83203}"/>
              </a:ext>
            </a:extLst>
          </p:cNvPr>
          <p:cNvSpPr>
            <a:spLocks noGrp="1"/>
          </p:cNvSpPr>
          <p:nvPr>
            <p:ph type="title"/>
          </p:nvPr>
        </p:nvSpPr>
        <p:spPr>
          <a:xfrm>
            <a:off x="417000" y="180000"/>
            <a:ext cx="9072000" cy="615600"/>
          </a:xfrm>
        </p:spPr>
        <p:txBody>
          <a:bodyPr/>
          <a:lstStyle/>
          <a:p>
            <a:r>
              <a:rPr kumimoji="1" lang="ja-JP" altLang="en-US" dirty="0"/>
              <a:t>４．検証内容 ー 全体像</a:t>
            </a:r>
          </a:p>
        </p:txBody>
      </p:sp>
      <p:sp>
        <p:nvSpPr>
          <p:cNvPr id="6"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417000" y="1016000"/>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t>検証に用いる試作品・プロトタイプ・検証の全体像</a:t>
            </a:r>
          </a:p>
        </p:txBody>
      </p:sp>
      <p:grpSp>
        <p:nvGrpSpPr>
          <p:cNvPr id="7" name="グループ化 6">
            <a:extLst>
              <a:ext uri="{FF2B5EF4-FFF2-40B4-BE49-F238E27FC236}">
                <a16:creationId xmlns:a16="http://schemas.microsoft.com/office/drawing/2014/main" id="{239181E0-5D44-4A65-BEB3-C51EC1EF74E6}"/>
              </a:ext>
            </a:extLst>
          </p:cNvPr>
          <p:cNvGrpSpPr/>
          <p:nvPr/>
        </p:nvGrpSpPr>
        <p:grpSpPr>
          <a:xfrm>
            <a:off x="6705435" y="550060"/>
            <a:ext cx="3036097" cy="468000"/>
            <a:chOff x="4259313" y="277738"/>
            <a:chExt cx="2760089" cy="265400"/>
          </a:xfrm>
        </p:grpSpPr>
        <p:sp>
          <p:nvSpPr>
            <p:cNvPr id="10" name="テキスト ボックス 9">
              <a:extLst>
                <a:ext uri="{FF2B5EF4-FFF2-40B4-BE49-F238E27FC236}">
                  <a16:creationId xmlns:a16="http://schemas.microsoft.com/office/drawing/2014/main" id="{19675D0D-37EE-49FE-9E2F-53A762718CA0}"/>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検証の有効性</a:t>
              </a:r>
              <a:endParaRPr lang="en-US" altLang="ja-JP" sz="1400" b="1" dirty="0">
                <a:solidFill>
                  <a:schemeClr val="accent1"/>
                </a:solidFill>
              </a:endParaRPr>
            </a:p>
            <a:p>
              <a:pPr marL="0" indent="0" algn="ctr">
                <a:buNone/>
              </a:pPr>
              <a:r>
                <a:rPr lang="ja-JP" altLang="en-US" sz="1400" b="1" dirty="0">
                  <a:solidFill>
                    <a:schemeClr val="accent1"/>
                  </a:solidFill>
                </a:rPr>
                <a:t>実現可能性</a:t>
              </a:r>
            </a:p>
          </p:txBody>
        </p:sp>
        <p:sp>
          <p:nvSpPr>
            <p:cNvPr id="11" name="テキスト ボックス 10">
              <a:extLst>
                <a:ext uri="{FF2B5EF4-FFF2-40B4-BE49-F238E27FC236}">
                  <a16:creationId xmlns:a16="http://schemas.microsoft.com/office/drawing/2014/main" id="{7A41E9E0-ED56-4BCA-8820-50B75EEB51A9}"/>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14" name="正方形/長方形 13">
            <a:extLst>
              <a:ext uri="{FF2B5EF4-FFF2-40B4-BE49-F238E27FC236}">
                <a16:creationId xmlns:a16="http://schemas.microsoft.com/office/drawing/2014/main" id="{3CF81377-CD3B-4C99-B440-AE82B92E1B58}"/>
              </a:ext>
            </a:extLst>
          </p:cNvPr>
          <p:cNvSpPr/>
          <p:nvPr/>
        </p:nvSpPr>
        <p:spPr bwMode="gray">
          <a:xfrm>
            <a:off x="423471" y="2430028"/>
            <a:ext cx="9073075" cy="3878698"/>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b="0" i="0" u="none" strike="noStrike" kern="1200" cap="none" spc="0" normalizeH="0" baseline="0" noProof="0" dirty="0">
                <a:ln>
                  <a:noFill/>
                </a:ln>
                <a:effectLst/>
                <a:uLnTx/>
                <a:uFillTx/>
                <a:latin typeface="+mn-lt"/>
                <a:ea typeface="+mn-ea"/>
                <a:cs typeface="+mn-cs"/>
              </a:rPr>
              <a:t>＜検証に用いる試作品・プロトタイプのシステム構成、実証フィールドとの関わりも含めて図などを用いて全体像を記載してください＞</a:t>
            </a:r>
            <a:endParaRPr kumimoji="1" lang="ja-JP" altLang="en-US" sz="1200" dirty="0"/>
          </a:p>
        </p:txBody>
      </p:sp>
      <p:sp>
        <p:nvSpPr>
          <p:cNvPr id="16" name="正方形/長方形 15">
            <a:extLst>
              <a:ext uri="{FF2B5EF4-FFF2-40B4-BE49-F238E27FC236}">
                <a16:creationId xmlns:a16="http://schemas.microsoft.com/office/drawing/2014/main" id="{8545025B-7508-4E09-A485-111D5DB7128E}"/>
              </a:ext>
            </a:extLst>
          </p:cNvPr>
          <p:cNvSpPr/>
          <p:nvPr/>
        </p:nvSpPr>
        <p:spPr bwMode="gray">
          <a:xfrm>
            <a:off x="1347460" y="1894601"/>
            <a:ext cx="8149086" cy="483461"/>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a:t>
            </a:r>
            <a:r>
              <a:rPr kumimoji="1" lang="ja-JP" altLang="en-US" sz="1200" b="0" i="0" u="none" strike="noStrike" kern="1200" cap="none" spc="0" normalizeH="0" baseline="0" noProof="0" dirty="0">
                <a:ln>
                  <a:noFill/>
                </a:ln>
                <a:solidFill>
                  <a:prstClr val="black"/>
                </a:solidFill>
                <a:effectLst/>
                <a:uLnTx/>
                <a:uFillTx/>
                <a:latin typeface="+mn-lt"/>
                <a:ea typeface="+mn-ea"/>
                <a:cs typeface="+mn-cs"/>
              </a:rPr>
              <a:t>試作品・プロトタイプについて、すでに完成している要素と本事業で開発する要素を記載ください</a:t>
            </a:r>
            <a:r>
              <a:rPr kumimoji="1" lang="ja-JP" altLang="en-US" sz="1200" dirty="0"/>
              <a:t>＞</a:t>
            </a:r>
            <a:endParaRPr kumimoji="1" lang="en-US" altLang="ja-JP" sz="1200" dirty="0"/>
          </a:p>
        </p:txBody>
      </p:sp>
      <p:sp>
        <p:nvSpPr>
          <p:cNvPr id="19" name="フッター プレースホルダー 4">
            <a:extLst>
              <a:ext uri="{FF2B5EF4-FFF2-40B4-BE49-F238E27FC236}">
                <a16:creationId xmlns:a16="http://schemas.microsoft.com/office/drawing/2014/main" id="{DA6C43FC-2205-4697-8541-3301AF3A1072}"/>
              </a:ext>
            </a:extLst>
          </p:cNvPr>
          <p:cNvSpPr txBox="1">
            <a:spLocks/>
          </p:cNvSpPr>
          <p:nvPr/>
        </p:nvSpPr>
        <p:spPr bwMode="gray">
          <a:xfrm>
            <a:off x="427829" y="1894292"/>
            <a:ext cx="839655" cy="484079"/>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試作品・　プロトタイプ</a:t>
            </a:r>
            <a:endParaRPr lang="en-GB" altLang="en-GB" dirty="0"/>
          </a:p>
        </p:txBody>
      </p:sp>
      <p:sp>
        <p:nvSpPr>
          <p:cNvPr id="21" name="正方形/長方形 20">
            <a:extLst>
              <a:ext uri="{FF2B5EF4-FFF2-40B4-BE49-F238E27FC236}">
                <a16:creationId xmlns:a16="http://schemas.microsoft.com/office/drawing/2014/main" id="{DF64906E-0EBA-49D1-8CB2-69FCD1689DDB}"/>
              </a:ext>
            </a:extLst>
          </p:cNvPr>
          <p:cNvSpPr/>
          <p:nvPr/>
        </p:nvSpPr>
        <p:spPr bwMode="gray">
          <a:xfrm>
            <a:off x="1347460" y="1358944"/>
            <a:ext cx="8149086" cy="483461"/>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＜実証を予定している場所について記載してください。調整中の場合は調整見込みも含め記載してください＞</a:t>
            </a:r>
            <a:endParaRPr kumimoji="1" lang="en-US" altLang="ja-JP" sz="1200" dirty="0"/>
          </a:p>
        </p:txBody>
      </p:sp>
      <p:sp>
        <p:nvSpPr>
          <p:cNvPr id="22" name="フッター プレースホルダー 4">
            <a:extLst>
              <a:ext uri="{FF2B5EF4-FFF2-40B4-BE49-F238E27FC236}">
                <a16:creationId xmlns:a16="http://schemas.microsoft.com/office/drawing/2014/main" id="{30DA9AF7-AD88-4B30-8DEB-18637B307389}"/>
              </a:ext>
            </a:extLst>
          </p:cNvPr>
          <p:cNvSpPr txBox="1">
            <a:spLocks/>
          </p:cNvSpPr>
          <p:nvPr/>
        </p:nvSpPr>
        <p:spPr bwMode="gray">
          <a:xfrm>
            <a:off x="435376" y="1358635"/>
            <a:ext cx="839655" cy="484079"/>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実証場所</a:t>
            </a:r>
            <a:endParaRPr lang="en-GB" altLang="en-GB" dirty="0"/>
          </a:p>
        </p:txBody>
      </p:sp>
    </p:spTree>
    <p:extLst>
      <p:ext uri="{BB962C8B-B14F-4D97-AF65-F5344CB8AC3E}">
        <p14:creationId xmlns:p14="http://schemas.microsoft.com/office/powerpoint/2010/main" val="1864439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11"/>
          </p:nvPr>
        </p:nvSpPr>
        <p:spPr/>
        <p:txBody>
          <a:bodyPr/>
          <a:lstStyle/>
          <a:p>
            <a:fld id="{AA5FCFE5-FE56-4EF1-80A8-07776887C2A1}" type="slidenum">
              <a:rPr lang="ja-JP" altLang="en-US" smtClean="0"/>
              <a:pPr/>
              <a:t>9</a:t>
            </a:fld>
            <a:endParaRPr lang="ja-JP" altLang="en-US" dirty="0"/>
          </a:p>
        </p:txBody>
      </p:sp>
      <p:sp>
        <p:nvSpPr>
          <p:cNvPr id="12" name="正方形/長方形 11">
            <a:extLst>
              <a:ext uri="{FF2B5EF4-FFF2-40B4-BE49-F238E27FC236}">
                <a16:creationId xmlns:a16="http://schemas.microsoft.com/office/drawing/2014/main" id="{BCE2CAD8-9DDB-4A32-A309-B17C23F34D9A}"/>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sp>
        <p:nvSpPr>
          <p:cNvPr id="8" name="タイトル 3">
            <a:extLst>
              <a:ext uri="{FF2B5EF4-FFF2-40B4-BE49-F238E27FC236}">
                <a16:creationId xmlns:a16="http://schemas.microsoft.com/office/drawing/2014/main" id="{45D5B3C4-51B8-4F6D-BB46-AD75DBC83203}"/>
              </a:ext>
            </a:extLst>
          </p:cNvPr>
          <p:cNvSpPr>
            <a:spLocks noGrp="1"/>
          </p:cNvSpPr>
          <p:nvPr>
            <p:ph type="title"/>
          </p:nvPr>
        </p:nvSpPr>
        <p:spPr>
          <a:xfrm>
            <a:off x="417000" y="180000"/>
            <a:ext cx="9072000" cy="615600"/>
          </a:xfrm>
        </p:spPr>
        <p:txBody>
          <a:bodyPr/>
          <a:lstStyle/>
          <a:p>
            <a:r>
              <a:rPr kumimoji="1" lang="ja-JP" altLang="en-US" dirty="0"/>
              <a:t>４．</a:t>
            </a:r>
            <a:r>
              <a:rPr lang="ja-JP" altLang="en-US" dirty="0"/>
              <a:t>検証内容 ー 詳細</a:t>
            </a:r>
            <a:endParaRPr kumimoji="1" lang="ja-JP" altLang="en-US" dirty="0"/>
          </a:p>
        </p:txBody>
      </p:sp>
      <p:sp>
        <p:nvSpPr>
          <p:cNvPr id="6"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417000" y="1016000"/>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t>実施する検証項目・方法、阻害要因・リスク</a:t>
            </a:r>
          </a:p>
        </p:txBody>
      </p:sp>
      <p:grpSp>
        <p:nvGrpSpPr>
          <p:cNvPr id="7" name="グループ化 6">
            <a:extLst>
              <a:ext uri="{FF2B5EF4-FFF2-40B4-BE49-F238E27FC236}">
                <a16:creationId xmlns:a16="http://schemas.microsoft.com/office/drawing/2014/main" id="{239181E0-5D44-4A65-BEB3-C51EC1EF74E6}"/>
              </a:ext>
            </a:extLst>
          </p:cNvPr>
          <p:cNvGrpSpPr/>
          <p:nvPr/>
        </p:nvGrpSpPr>
        <p:grpSpPr>
          <a:xfrm>
            <a:off x="6705435" y="550060"/>
            <a:ext cx="3036097" cy="468000"/>
            <a:chOff x="4259313" y="277738"/>
            <a:chExt cx="2760089" cy="265400"/>
          </a:xfrm>
        </p:grpSpPr>
        <p:sp>
          <p:nvSpPr>
            <p:cNvPr id="10" name="テキスト ボックス 9">
              <a:extLst>
                <a:ext uri="{FF2B5EF4-FFF2-40B4-BE49-F238E27FC236}">
                  <a16:creationId xmlns:a16="http://schemas.microsoft.com/office/drawing/2014/main" id="{19675D0D-37EE-49FE-9E2F-53A762718CA0}"/>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検証の有効性</a:t>
              </a:r>
              <a:endParaRPr lang="en-US" altLang="ja-JP" sz="1400" b="1" dirty="0">
                <a:solidFill>
                  <a:schemeClr val="accent1"/>
                </a:solidFill>
              </a:endParaRPr>
            </a:p>
            <a:p>
              <a:pPr marL="0" indent="0" algn="ctr">
                <a:buNone/>
              </a:pPr>
              <a:r>
                <a:rPr lang="ja-JP" altLang="en-US" sz="1400" b="1" dirty="0">
                  <a:solidFill>
                    <a:schemeClr val="accent1"/>
                  </a:solidFill>
                </a:rPr>
                <a:t>実現可能性</a:t>
              </a:r>
            </a:p>
          </p:txBody>
        </p:sp>
        <p:sp>
          <p:nvSpPr>
            <p:cNvPr id="11" name="テキスト ボックス 10">
              <a:extLst>
                <a:ext uri="{FF2B5EF4-FFF2-40B4-BE49-F238E27FC236}">
                  <a16:creationId xmlns:a16="http://schemas.microsoft.com/office/drawing/2014/main" id="{7A41E9E0-ED56-4BCA-8820-50B75EEB51A9}"/>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17" name="正方形/長方形 16">
            <a:extLst>
              <a:ext uri="{FF2B5EF4-FFF2-40B4-BE49-F238E27FC236}">
                <a16:creationId xmlns:a16="http://schemas.microsoft.com/office/drawing/2014/main" id="{91F9BC7E-81EF-4EF2-9ED9-40740B8862C9}"/>
              </a:ext>
            </a:extLst>
          </p:cNvPr>
          <p:cNvSpPr/>
          <p:nvPr/>
        </p:nvSpPr>
        <p:spPr bwMode="gray">
          <a:xfrm>
            <a:off x="403555" y="1800708"/>
            <a:ext cx="4357075" cy="593607"/>
          </a:xfrm>
          <a:prstGeom prst="rect">
            <a:avLst/>
          </a:prstGeom>
          <a:solidFill>
            <a:schemeClr val="bg1"/>
          </a:solidFill>
          <a:ln w="6350">
            <a:solidFill>
              <a:srgbClr val="A7A8AA"/>
            </a:solidFill>
            <a:miter lim="800000"/>
            <a:headEnd/>
            <a:tailEnd/>
          </a:ln>
        </p:spPr>
        <p:txBody>
          <a:bodyPr lIns="72000" tIns="72000" rIns="72000" bIns="72000" rtlCol="0" anchor="ctr"/>
          <a:lstStyle/>
          <a:p>
            <a:pPr marL="260350" indent="-171450" defTabSz="762000" eaLnBrk="0" hangingPunct="0">
              <a:lnSpc>
                <a:spcPct val="106000"/>
              </a:lnSpc>
              <a:spcBef>
                <a:spcPts val="0"/>
              </a:spcBef>
              <a:buFont typeface="Arial" panose="020B0604020202020204" pitchFamily="34" charset="0"/>
              <a:buChar char="•"/>
            </a:pPr>
            <a:r>
              <a:rPr kumimoji="1" lang="ja-JP" altLang="en-US" sz="1200" dirty="0"/>
              <a:t>＜何を検証するのかについて具体的に記載してください＞</a:t>
            </a:r>
            <a:endParaRPr kumimoji="1" lang="en-US" altLang="ja-JP" sz="1200" dirty="0"/>
          </a:p>
          <a:p>
            <a:pPr marL="88900" defTabSz="762000" eaLnBrk="0" hangingPunct="0">
              <a:lnSpc>
                <a:spcPct val="106000"/>
              </a:lnSpc>
              <a:spcBef>
                <a:spcPts val="0"/>
              </a:spcBef>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dirty="0">
                <a:ln>
                  <a:noFill/>
                </a:ln>
                <a:solidFill>
                  <a:prstClr val="black"/>
                </a:solidFill>
                <a:effectLst/>
                <a:uLnTx/>
                <a:uFillTx/>
                <a:latin typeface="+mn-lt"/>
                <a:ea typeface="+mn-ea"/>
                <a:cs typeface="+mn-cs"/>
              </a:rPr>
              <a:t>検証項目数に応じてフォーマットを適宜修正ください</a:t>
            </a:r>
          </a:p>
        </p:txBody>
      </p:sp>
      <p:sp>
        <p:nvSpPr>
          <p:cNvPr id="19" name="正方形/長方形 18">
            <a:extLst>
              <a:ext uri="{FF2B5EF4-FFF2-40B4-BE49-F238E27FC236}">
                <a16:creationId xmlns:a16="http://schemas.microsoft.com/office/drawing/2014/main" id="{A90733AD-DB10-4A51-9D93-AABC5E448713}"/>
              </a:ext>
            </a:extLst>
          </p:cNvPr>
          <p:cNvSpPr/>
          <p:nvPr/>
        </p:nvSpPr>
        <p:spPr bwMode="gray">
          <a:xfrm>
            <a:off x="5120019" y="1800708"/>
            <a:ext cx="4357075" cy="593607"/>
          </a:xfrm>
          <a:prstGeom prst="rect">
            <a:avLst/>
          </a:prstGeom>
          <a:solidFill>
            <a:schemeClr val="bg1"/>
          </a:solidFill>
          <a:ln w="6350">
            <a:solidFill>
              <a:srgbClr val="A7A8AA"/>
            </a:solidFill>
            <a:miter lim="800000"/>
            <a:headEnd/>
            <a:tailEnd/>
          </a:ln>
        </p:spPr>
        <p:txBody>
          <a:bodyPr lIns="72000" tIns="72000" rIns="72000" bIns="72000" rtlCol="0" anchor="ctr"/>
          <a:lstStyle/>
          <a:p>
            <a:pPr marL="260350" indent="-171450" defTabSz="762000" eaLnBrk="0" hangingPunct="0">
              <a:lnSpc>
                <a:spcPct val="106000"/>
              </a:lnSpc>
              <a:spcBef>
                <a:spcPts val="0"/>
              </a:spcBef>
              <a:buFont typeface="Arial" panose="020B0604020202020204" pitchFamily="34" charset="0"/>
              <a:buChar char="•"/>
            </a:pPr>
            <a:r>
              <a:rPr kumimoji="1" lang="ja-JP" altLang="en-US" sz="1200" dirty="0"/>
              <a:t>＜左記の検証項目について、結果をどのように評価するのかについて記載してください＞</a:t>
            </a:r>
          </a:p>
        </p:txBody>
      </p:sp>
      <p:sp>
        <p:nvSpPr>
          <p:cNvPr id="5" name="二等辺三角形 4">
            <a:extLst>
              <a:ext uri="{FF2B5EF4-FFF2-40B4-BE49-F238E27FC236}">
                <a16:creationId xmlns:a16="http://schemas.microsoft.com/office/drawing/2014/main" id="{6ADE2329-FD7A-4B73-8CB0-13762E110E0D}"/>
              </a:ext>
            </a:extLst>
          </p:cNvPr>
          <p:cNvSpPr/>
          <p:nvPr/>
        </p:nvSpPr>
        <p:spPr bwMode="gray">
          <a:xfrm rot="5400000">
            <a:off x="4668368" y="1999960"/>
            <a:ext cx="615602" cy="226336"/>
          </a:xfrm>
          <a:prstGeom prst="triangle">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20" name="正方形/長方形 19">
            <a:extLst>
              <a:ext uri="{FF2B5EF4-FFF2-40B4-BE49-F238E27FC236}">
                <a16:creationId xmlns:a16="http://schemas.microsoft.com/office/drawing/2014/main" id="{DEB58A63-013E-404F-93BD-2E6FD23F5BC9}"/>
              </a:ext>
            </a:extLst>
          </p:cNvPr>
          <p:cNvSpPr/>
          <p:nvPr/>
        </p:nvSpPr>
        <p:spPr bwMode="gray">
          <a:xfrm>
            <a:off x="403555" y="2480475"/>
            <a:ext cx="4357075" cy="593607"/>
          </a:xfrm>
          <a:prstGeom prst="rect">
            <a:avLst/>
          </a:prstGeom>
          <a:solidFill>
            <a:schemeClr val="bg1"/>
          </a:solidFill>
          <a:ln w="6350">
            <a:solidFill>
              <a:srgbClr val="A7A8AA"/>
            </a:solidFill>
            <a:miter lim="800000"/>
            <a:headEnd/>
            <a:tailEnd/>
          </a:ln>
        </p:spPr>
        <p:txBody>
          <a:bodyPr lIns="72000" tIns="72000" rIns="72000" bIns="72000" rtlCol="0" anchor="ctr"/>
          <a:lstStyle/>
          <a:p>
            <a:pPr marL="260350" indent="-171450" defTabSz="762000" eaLnBrk="0" hangingPunct="0">
              <a:lnSpc>
                <a:spcPct val="106000"/>
              </a:lnSpc>
              <a:spcBef>
                <a:spcPts val="0"/>
              </a:spcBef>
              <a:buFont typeface="Arial" panose="020B0604020202020204" pitchFamily="34" charset="0"/>
              <a:buChar char="•"/>
            </a:pPr>
            <a:endParaRPr kumimoji="1" lang="ja-JP" altLang="en-US" sz="1200" dirty="0"/>
          </a:p>
        </p:txBody>
      </p:sp>
      <p:sp>
        <p:nvSpPr>
          <p:cNvPr id="21" name="正方形/長方形 20">
            <a:extLst>
              <a:ext uri="{FF2B5EF4-FFF2-40B4-BE49-F238E27FC236}">
                <a16:creationId xmlns:a16="http://schemas.microsoft.com/office/drawing/2014/main" id="{B5BD0841-1226-4C11-9E01-294C4AEEC2C1}"/>
              </a:ext>
            </a:extLst>
          </p:cNvPr>
          <p:cNvSpPr/>
          <p:nvPr/>
        </p:nvSpPr>
        <p:spPr bwMode="gray">
          <a:xfrm>
            <a:off x="5120019" y="2480475"/>
            <a:ext cx="4357075" cy="593607"/>
          </a:xfrm>
          <a:prstGeom prst="rect">
            <a:avLst/>
          </a:prstGeom>
          <a:solidFill>
            <a:schemeClr val="bg1"/>
          </a:solidFill>
          <a:ln w="6350">
            <a:solidFill>
              <a:srgbClr val="A7A8AA"/>
            </a:solidFill>
            <a:miter lim="800000"/>
            <a:headEnd/>
            <a:tailEnd/>
          </a:ln>
        </p:spPr>
        <p:txBody>
          <a:bodyPr lIns="72000" tIns="72000" rIns="72000" bIns="72000" rtlCol="0" anchor="ctr"/>
          <a:lstStyle/>
          <a:p>
            <a:pPr marL="260350" indent="-171450" defTabSz="762000" eaLnBrk="0" hangingPunct="0">
              <a:lnSpc>
                <a:spcPct val="106000"/>
              </a:lnSpc>
              <a:spcBef>
                <a:spcPts val="0"/>
              </a:spcBef>
              <a:buFont typeface="Arial" panose="020B0604020202020204" pitchFamily="34" charset="0"/>
              <a:buChar char="•"/>
            </a:pPr>
            <a:endParaRPr kumimoji="1" lang="ja-JP" altLang="en-US" sz="1200" dirty="0"/>
          </a:p>
        </p:txBody>
      </p:sp>
      <p:sp>
        <p:nvSpPr>
          <p:cNvPr id="23" name="正方形/長方形 22">
            <a:extLst>
              <a:ext uri="{FF2B5EF4-FFF2-40B4-BE49-F238E27FC236}">
                <a16:creationId xmlns:a16="http://schemas.microsoft.com/office/drawing/2014/main" id="{5ADA1125-D34D-422F-9E60-F1AEFC4248C0}"/>
              </a:ext>
            </a:extLst>
          </p:cNvPr>
          <p:cNvSpPr/>
          <p:nvPr/>
        </p:nvSpPr>
        <p:spPr bwMode="gray">
          <a:xfrm>
            <a:off x="403555" y="3158258"/>
            <a:ext cx="4357075" cy="593607"/>
          </a:xfrm>
          <a:prstGeom prst="rect">
            <a:avLst/>
          </a:prstGeom>
          <a:solidFill>
            <a:schemeClr val="bg1"/>
          </a:solidFill>
          <a:ln w="6350">
            <a:solidFill>
              <a:srgbClr val="A7A8AA"/>
            </a:solidFill>
            <a:miter lim="800000"/>
            <a:headEnd/>
            <a:tailEnd/>
          </a:ln>
        </p:spPr>
        <p:txBody>
          <a:bodyPr lIns="72000" tIns="72000" rIns="72000" bIns="72000" rtlCol="0" anchor="ctr"/>
          <a:lstStyle/>
          <a:p>
            <a:pPr marL="260350" indent="-171450" defTabSz="762000" eaLnBrk="0" hangingPunct="0">
              <a:lnSpc>
                <a:spcPct val="106000"/>
              </a:lnSpc>
              <a:spcBef>
                <a:spcPts val="0"/>
              </a:spcBef>
              <a:buFont typeface="Arial" panose="020B0604020202020204" pitchFamily="34" charset="0"/>
              <a:buChar char="•"/>
            </a:pPr>
            <a:endParaRPr kumimoji="1" lang="ja-JP" altLang="en-US" sz="1200" dirty="0"/>
          </a:p>
        </p:txBody>
      </p:sp>
      <p:sp>
        <p:nvSpPr>
          <p:cNvPr id="24" name="正方形/長方形 23">
            <a:extLst>
              <a:ext uri="{FF2B5EF4-FFF2-40B4-BE49-F238E27FC236}">
                <a16:creationId xmlns:a16="http://schemas.microsoft.com/office/drawing/2014/main" id="{2ADFE9FA-8542-4423-84F0-74357385DF97}"/>
              </a:ext>
            </a:extLst>
          </p:cNvPr>
          <p:cNvSpPr/>
          <p:nvPr/>
        </p:nvSpPr>
        <p:spPr bwMode="gray">
          <a:xfrm>
            <a:off x="5120019" y="3158258"/>
            <a:ext cx="4357075" cy="593607"/>
          </a:xfrm>
          <a:prstGeom prst="rect">
            <a:avLst/>
          </a:prstGeom>
          <a:solidFill>
            <a:schemeClr val="bg1"/>
          </a:solidFill>
          <a:ln w="6350">
            <a:solidFill>
              <a:srgbClr val="A7A8AA"/>
            </a:solidFill>
            <a:miter lim="800000"/>
            <a:headEnd/>
            <a:tailEnd/>
          </a:ln>
        </p:spPr>
        <p:txBody>
          <a:bodyPr lIns="72000" tIns="72000" rIns="72000" bIns="72000" rtlCol="0" anchor="ctr"/>
          <a:lstStyle/>
          <a:p>
            <a:pPr marL="260350" indent="-171450" defTabSz="762000" eaLnBrk="0" hangingPunct="0">
              <a:lnSpc>
                <a:spcPct val="106000"/>
              </a:lnSpc>
              <a:spcBef>
                <a:spcPts val="0"/>
              </a:spcBef>
              <a:buFont typeface="Arial" panose="020B0604020202020204" pitchFamily="34" charset="0"/>
              <a:buChar char="•"/>
            </a:pPr>
            <a:endParaRPr kumimoji="1" lang="ja-JP" altLang="en-US" sz="1200" dirty="0"/>
          </a:p>
        </p:txBody>
      </p:sp>
      <p:sp>
        <p:nvSpPr>
          <p:cNvPr id="36" name="フッター プレースホルダー 4">
            <a:extLst>
              <a:ext uri="{FF2B5EF4-FFF2-40B4-BE49-F238E27FC236}">
                <a16:creationId xmlns:a16="http://schemas.microsoft.com/office/drawing/2014/main" id="{D50F3CB9-3FC7-4CBB-AC6B-03E805CC051C}"/>
              </a:ext>
            </a:extLst>
          </p:cNvPr>
          <p:cNvSpPr txBox="1">
            <a:spLocks/>
          </p:cNvSpPr>
          <p:nvPr/>
        </p:nvSpPr>
        <p:spPr bwMode="gray">
          <a:xfrm>
            <a:off x="403555" y="1378132"/>
            <a:ext cx="4356000" cy="3384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検証項目</a:t>
            </a:r>
            <a:endParaRPr lang="en-US" altLang="ja-JP" dirty="0"/>
          </a:p>
        </p:txBody>
      </p:sp>
      <p:sp>
        <p:nvSpPr>
          <p:cNvPr id="37" name="フッター プレースホルダー 4">
            <a:extLst>
              <a:ext uri="{FF2B5EF4-FFF2-40B4-BE49-F238E27FC236}">
                <a16:creationId xmlns:a16="http://schemas.microsoft.com/office/drawing/2014/main" id="{B502B297-E447-44A4-8F19-9F39CC05655B}"/>
              </a:ext>
            </a:extLst>
          </p:cNvPr>
          <p:cNvSpPr txBox="1">
            <a:spLocks/>
          </p:cNvSpPr>
          <p:nvPr/>
        </p:nvSpPr>
        <p:spPr bwMode="gray">
          <a:xfrm>
            <a:off x="5120019" y="1378132"/>
            <a:ext cx="4357075" cy="3384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検証・評価方法</a:t>
            </a:r>
            <a:endParaRPr lang="en-US" altLang="ja-JP" dirty="0"/>
          </a:p>
        </p:txBody>
      </p:sp>
      <p:sp>
        <p:nvSpPr>
          <p:cNvPr id="27" name="正方形/長方形 26">
            <a:extLst>
              <a:ext uri="{FF2B5EF4-FFF2-40B4-BE49-F238E27FC236}">
                <a16:creationId xmlns:a16="http://schemas.microsoft.com/office/drawing/2014/main" id="{9B4F1289-5972-4BE2-8FAE-A62298F296D3}"/>
              </a:ext>
            </a:extLst>
          </p:cNvPr>
          <p:cNvSpPr/>
          <p:nvPr/>
        </p:nvSpPr>
        <p:spPr bwMode="gray">
          <a:xfrm>
            <a:off x="1328008" y="4756973"/>
            <a:ext cx="8149086" cy="1550967"/>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lang="ja-JP" altLang="en-US" sz="1200" dirty="0"/>
              <a:t>検証を実施するに当たって必要な現行法令・規制、実証先との調整上のリスク、プロトタイプの試作上のリスク等が考えられる場合、阻害要因とリスク、その対応について仮説を記載してください</a:t>
            </a:r>
            <a:endParaRPr kumimoji="1" lang="ja-JP" altLang="en-US" sz="1400" b="0" i="0" u="none" strike="noStrike" kern="1200" cap="none" spc="0" normalizeH="0" baseline="0" noProof="0" dirty="0">
              <a:ln>
                <a:noFill/>
              </a:ln>
              <a:solidFill>
                <a:prstClr val="black"/>
              </a:solidFill>
              <a:effectLst/>
              <a:uLnTx/>
              <a:uFillTx/>
              <a:latin typeface="+mn-lt"/>
              <a:ea typeface="+mn-ea"/>
              <a:cs typeface="+mn-cs"/>
            </a:endParaRPr>
          </a:p>
        </p:txBody>
      </p:sp>
      <p:sp>
        <p:nvSpPr>
          <p:cNvPr id="28" name="フッター プレースホルダー 4">
            <a:extLst>
              <a:ext uri="{FF2B5EF4-FFF2-40B4-BE49-F238E27FC236}">
                <a16:creationId xmlns:a16="http://schemas.microsoft.com/office/drawing/2014/main" id="{7CE6BB20-CF26-4B11-854F-09FFDE47DF2B}"/>
              </a:ext>
            </a:extLst>
          </p:cNvPr>
          <p:cNvSpPr txBox="1">
            <a:spLocks/>
          </p:cNvSpPr>
          <p:nvPr/>
        </p:nvSpPr>
        <p:spPr bwMode="gray">
          <a:xfrm>
            <a:off x="415924" y="4756048"/>
            <a:ext cx="839655" cy="1552951"/>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阻害要因・リスク</a:t>
            </a:r>
            <a:endParaRPr lang="en-GB" altLang="en-GB" dirty="0"/>
          </a:p>
        </p:txBody>
      </p:sp>
      <p:sp>
        <p:nvSpPr>
          <p:cNvPr id="35" name="二等辺三角形 34">
            <a:extLst>
              <a:ext uri="{FF2B5EF4-FFF2-40B4-BE49-F238E27FC236}">
                <a16:creationId xmlns:a16="http://schemas.microsoft.com/office/drawing/2014/main" id="{F48774AD-ED28-4B67-831E-8D11DF0D5CBF}"/>
              </a:ext>
            </a:extLst>
          </p:cNvPr>
          <p:cNvSpPr/>
          <p:nvPr/>
        </p:nvSpPr>
        <p:spPr bwMode="gray">
          <a:xfrm rot="5400000">
            <a:off x="4669938" y="2686720"/>
            <a:ext cx="615602" cy="226336"/>
          </a:xfrm>
          <a:prstGeom prst="triangle">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38" name="二等辺三角形 37">
            <a:extLst>
              <a:ext uri="{FF2B5EF4-FFF2-40B4-BE49-F238E27FC236}">
                <a16:creationId xmlns:a16="http://schemas.microsoft.com/office/drawing/2014/main" id="{3243AB95-9B1A-4303-803C-A1879B18DFE5}"/>
              </a:ext>
            </a:extLst>
          </p:cNvPr>
          <p:cNvSpPr/>
          <p:nvPr/>
        </p:nvSpPr>
        <p:spPr bwMode="gray">
          <a:xfrm rot="5400000">
            <a:off x="4668368" y="3341893"/>
            <a:ext cx="615602" cy="226336"/>
          </a:xfrm>
          <a:prstGeom prst="triangle">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25" name="正方形/長方形 24">
            <a:extLst>
              <a:ext uri="{FF2B5EF4-FFF2-40B4-BE49-F238E27FC236}">
                <a16:creationId xmlns:a16="http://schemas.microsoft.com/office/drawing/2014/main" id="{AF51F6D7-97BB-44F2-9807-26765C6FB623}"/>
              </a:ext>
            </a:extLst>
          </p:cNvPr>
          <p:cNvSpPr/>
          <p:nvPr/>
        </p:nvSpPr>
        <p:spPr bwMode="gray">
          <a:xfrm>
            <a:off x="403555" y="3850815"/>
            <a:ext cx="4357075" cy="593607"/>
          </a:xfrm>
          <a:prstGeom prst="rect">
            <a:avLst/>
          </a:prstGeom>
          <a:solidFill>
            <a:schemeClr val="bg1"/>
          </a:solidFill>
          <a:ln w="6350">
            <a:solidFill>
              <a:srgbClr val="A7A8AA"/>
            </a:solidFill>
            <a:miter lim="800000"/>
            <a:headEnd/>
            <a:tailEnd/>
          </a:ln>
        </p:spPr>
        <p:txBody>
          <a:bodyPr lIns="72000" tIns="72000" rIns="72000" bIns="72000" rtlCol="0" anchor="ctr"/>
          <a:lstStyle/>
          <a:p>
            <a:pPr marL="260350" indent="-171450" defTabSz="762000" eaLnBrk="0" hangingPunct="0">
              <a:lnSpc>
                <a:spcPct val="106000"/>
              </a:lnSpc>
              <a:spcBef>
                <a:spcPts val="0"/>
              </a:spcBef>
              <a:buFont typeface="Arial" panose="020B0604020202020204" pitchFamily="34" charset="0"/>
              <a:buChar char="•"/>
            </a:pPr>
            <a:endParaRPr kumimoji="1" lang="ja-JP" altLang="en-US" sz="1200" dirty="0"/>
          </a:p>
        </p:txBody>
      </p:sp>
      <p:sp>
        <p:nvSpPr>
          <p:cNvPr id="26" name="正方形/長方形 25">
            <a:extLst>
              <a:ext uri="{FF2B5EF4-FFF2-40B4-BE49-F238E27FC236}">
                <a16:creationId xmlns:a16="http://schemas.microsoft.com/office/drawing/2014/main" id="{DB7DC5BF-14CB-48C5-BD7F-B007683AE018}"/>
              </a:ext>
            </a:extLst>
          </p:cNvPr>
          <p:cNvSpPr/>
          <p:nvPr/>
        </p:nvSpPr>
        <p:spPr bwMode="gray">
          <a:xfrm>
            <a:off x="5120019" y="3850815"/>
            <a:ext cx="4357075" cy="593607"/>
          </a:xfrm>
          <a:prstGeom prst="rect">
            <a:avLst/>
          </a:prstGeom>
          <a:solidFill>
            <a:schemeClr val="bg1"/>
          </a:solidFill>
          <a:ln w="6350">
            <a:solidFill>
              <a:srgbClr val="A7A8AA"/>
            </a:solidFill>
            <a:miter lim="800000"/>
            <a:headEnd/>
            <a:tailEnd/>
          </a:ln>
        </p:spPr>
        <p:txBody>
          <a:bodyPr lIns="72000" tIns="72000" rIns="72000" bIns="72000" rtlCol="0" anchor="ctr"/>
          <a:lstStyle/>
          <a:p>
            <a:pPr marL="260350" indent="-171450" defTabSz="762000" eaLnBrk="0" hangingPunct="0">
              <a:lnSpc>
                <a:spcPct val="106000"/>
              </a:lnSpc>
              <a:spcBef>
                <a:spcPts val="0"/>
              </a:spcBef>
              <a:buFont typeface="Arial" panose="020B0604020202020204" pitchFamily="34" charset="0"/>
              <a:buChar char="•"/>
            </a:pPr>
            <a:endParaRPr kumimoji="1" lang="ja-JP" altLang="en-US" sz="1200" dirty="0"/>
          </a:p>
        </p:txBody>
      </p:sp>
      <p:sp>
        <p:nvSpPr>
          <p:cNvPr id="29" name="二等辺三角形 28">
            <a:extLst>
              <a:ext uri="{FF2B5EF4-FFF2-40B4-BE49-F238E27FC236}">
                <a16:creationId xmlns:a16="http://schemas.microsoft.com/office/drawing/2014/main" id="{C5A82103-66DC-4929-840D-4AABA2AE1E31}"/>
              </a:ext>
            </a:extLst>
          </p:cNvPr>
          <p:cNvSpPr/>
          <p:nvPr/>
        </p:nvSpPr>
        <p:spPr bwMode="gray">
          <a:xfrm rot="5400000">
            <a:off x="4668368" y="4034450"/>
            <a:ext cx="615602" cy="226336"/>
          </a:xfrm>
          <a:prstGeom prst="triangle">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64096330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3_DT Template_A4_J_2022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T">
      <a:majorFont>
        <a:latin typeface="Calibri"/>
        <a:ea typeface="Yu Gothic UI"/>
        <a:cs typeface=""/>
      </a:majorFont>
      <a:minorFont>
        <a:latin typeface="Calibri Light"/>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407FAAAF-3AD3-4981-B736-54FC7A92EC85}" vid="{AD524010-D294-40B7-8934-97601B39A32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DT Template_A4_J</Template>
  <TotalTime>0</TotalTime>
  <Words>1524</Words>
  <Application>Microsoft Office PowerPoint</Application>
  <PresentationFormat>A4 210 x 297 mm</PresentationFormat>
  <Paragraphs>216</Paragraphs>
  <Slides>13</Slides>
  <Notes>1</Notes>
  <HiddenSlides>0</HiddenSlides>
  <MMClips>0</MMClips>
  <ScaleCrop>false</ScaleCrop>
  <HeadingPairs>
    <vt:vector size="8" baseType="variant">
      <vt:variant>
        <vt:lpstr>使用されているフォント</vt:lpstr>
      </vt:variant>
      <vt:variant>
        <vt:i4>8</vt:i4>
      </vt:variant>
      <vt:variant>
        <vt:lpstr>テーマ</vt:lpstr>
      </vt:variant>
      <vt:variant>
        <vt:i4>1</vt:i4>
      </vt:variant>
      <vt:variant>
        <vt:lpstr>埋め込まれた OLE サーバー</vt:lpstr>
      </vt:variant>
      <vt:variant>
        <vt:i4>1</vt:i4>
      </vt:variant>
      <vt:variant>
        <vt:lpstr>スライド タイトル</vt:lpstr>
      </vt:variant>
      <vt:variant>
        <vt:i4>13</vt:i4>
      </vt:variant>
    </vt:vector>
  </HeadingPairs>
  <TitlesOfParts>
    <vt:vector size="23" baseType="lpstr">
      <vt:lpstr>ＭＳ Ｐゴシック</vt:lpstr>
      <vt:lpstr>游ゴシック</vt:lpstr>
      <vt:lpstr>Arial</vt:lpstr>
      <vt:lpstr>Calibri</vt:lpstr>
      <vt:lpstr>Calibri Light</vt:lpstr>
      <vt:lpstr>Verdana</vt:lpstr>
      <vt:lpstr>Wingdings</vt:lpstr>
      <vt:lpstr>Wingdings 2</vt:lpstr>
      <vt:lpstr>3_DT Template_A4_J_202201</vt:lpstr>
      <vt:lpstr>think-cell スライド</vt:lpstr>
      <vt:lpstr>様式3 提案書フォーマット</vt:lpstr>
      <vt:lpstr>提案書フォーマット記載項目</vt:lpstr>
      <vt:lpstr>多摩イノベーションエコシステム促進事業 リーディングプロジェクト 提案書   </vt:lpstr>
      <vt:lpstr>１．プロジェクトの概要</vt:lpstr>
      <vt:lpstr>２．ビジネスモデル </vt:lpstr>
      <vt:lpstr>ビジネスモデル ー イメージ図</vt:lpstr>
      <vt:lpstr>３．市場規模 / 比較優位性</vt:lpstr>
      <vt:lpstr>４．検証内容 ー 全体像</vt:lpstr>
      <vt:lpstr>４．検証内容 ー 詳細</vt:lpstr>
      <vt:lpstr>５．体制</vt:lpstr>
      <vt:lpstr>６．本年度スケジュール</vt:lpstr>
      <vt:lpstr>７．プロジェクトの目指す姿</vt:lpstr>
      <vt:lpstr>参考資料</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dc:description/>
  <cp:lastModifiedBy/>
  <cp:revision>1</cp:revision>
  <dcterms:created xsi:type="dcterms:W3CDTF">2023-04-24T08:49:45Z</dcterms:created>
  <dcterms:modified xsi:type="dcterms:W3CDTF">2023-04-25T02:11:29Z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2023-04-24T09:19:51Z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6a98acaf-0244-4a78-a6e0-1e3824831e92</vt:lpwstr>
  </property>
  <property fmtid="{D5CDD505-2E9C-101B-9397-08002B2CF9AE}" pid="8" name="MSIP_Label_ea60d57e-af5b-4752-ac57-3e4f28ca11dc_ContentBits">
    <vt:lpwstr>0</vt:lpwstr>
  </property>
</Properties>
</file>