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4"/>
    <p:sldMasterId id="2147483919" r:id="rId5"/>
  </p:sldMasterIdLst>
  <p:notesMasterIdLst>
    <p:notesMasterId r:id="rId13"/>
  </p:notesMasterIdLst>
  <p:sldIdLst>
    <p:sldId id="2145704995" r:id="rId6"/>
    <p:sldId id="2145704996" r:id="rId7"/>
    <p:sldId id="12358" r:id="rId8"/>
    <p:sldId id="2145704993" r:id="rId9"/>
    <p:sldId id="2145704997" r:id="rId10"/>
    <p:sldId id="2145704999" r:id="rId11"/>
    <p:sldId id="2145704998" r:id="rId12"/>
  </p:sldIdLst>
  <p:sldSz cx="9906000" cy="6858000" type="A4"/>
  <p:notesSz cx="6807200" cy="9939338"/>
  <p:custDataLst>
    <p:tags r:id="rId14"/>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13" clrIdx="1">
    <p:extLst>
      <p:ext uri="{19B8F6BF-5375-455C-9EA6-DF929625EA0E}">
        <p15:presenceInfo xmlns:p15="http://schemas.microsoft.com/office/powerpoint/2012/main" userId="Administrator" providerId="None"/>
      </p:ext>
    </p:extLst>
  </p:cmAuthor>
  <p:cmAuthor id="3" name="Tanaka, Shota 1" initials="TS1" lastIdx="9" clrIdx="2">
    <p:extLst>
      <p:ext uri="{19B8F6BF-5375-455C-9EA6-DF929625EA0E}">
        <p15:presenceInfo xmlns:p15="http://schemas.microsoft.com/office/powerpoint/2012/main" userId="S::shota1.tanaka@tohmatsu.co.jp::9b8bceb9-8626-4029-b6b5-b52c8dce288c" providerId="AD"/>
      </p:ext>
    </p:extLst>
  </p:cmAuthor>
  <p:cmAuthor id="4" name="東京都" initials="T" lastIdx="8" clrIdx="3">
    <p:extLst>
      <p:ext uri="{19B8F6BF-5375-455C-9EA6-DF929625EA0E}">
        <p15:presenceInfo xmlns:p15="http://schemas.microsoft.com/office/powerpoint/2012/main" userId="東京都"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6" autoAdjust="0"/>
    <p:restoredTop sz="93659" autoAdjust="0"/>
  </p:normalViewPr>
  <p:slideViewPr>
    <p:cSldViewPr snapToGrid="0" showGuides="1">
      <p:cViewPr varScale="1">
        <p:scale>
          <a:sx n="92" d="100"/>
          <a:sy n="92" d="100"/>
        </p:scale>
        <p:origin x="1596" y="90"/>
      </p:cViewPr>
      <p:guideLst>
        <p:guide pos="3120"/>
        <p:guide orient="horz" pos="2160"/>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2022/12/7</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vmlDrawing" Target="../drawings/vmlDrawing11.vml"/><Relationship Id="rId5" Type="http://schemas.openxmlformats.org/officeDocument/2006/relationships/image" Target="../media/image1.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vmlDrawing" Target="../drawings/vmlDrawing12.vml"/><Relationship Id="rId5" Type="http://schemas.openxmlformats.org/officeDocument/2006/relationships/image" Target="../media/image1.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vmlDrawing" Target="../drawings/vmlDrawing13.vml"/><Relationship Id="rId5" Type="http://schemas.openxmlformats.org/officeDocument/2006/relationships/image" Target="../media/image1.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15.xml"/><Relationship Id="rId1" Type="http://schemas.openxmlformats.org/officeDocument/2006/relationships/vmlDrawing" Target="../drawings/vmlDrawing14.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14.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5.png"/><Relationship Id="rId2" Type="http://schemas.openxmlformats.org/officeDocument/2006/relationships/tags" Target="../tags/tag16.xml"/><Relationship Id="rId1" Type="http://schemas.openxmlformats.org/officeDocument/2006/relationships/vmlDrawing" Target="../drawings/vmlDrawing15.v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15.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17.xml"/><Relationship Id="rId1" Type="http://schemas.openxmlformats.org/officeDocument/2006/relationships/vmlDrawing" Target="../drawings/vmlDrawing16.v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16.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5.png"/><Relationship Id="rId2" Type="http://schemas.openxmlformats.org/officeDocument/2006/relationships/tags" Target="../tags/tag18.xml"/><Relationship Id="rId1" Type="http://schemas.openxmlformats.org/officeDocument/2006/relationships/vmlDrawing" Target="../drawings/vmlDrawing17.vml"/><Relationship Id="rId6" Type="http://schemas.openxmlformats.org/officeDocument/2006/relationships/image" Target="../media/image7.png"/><Relationship Id="rId5" Type="http://schemas.openxmlformats.org/officeDocument/2006/relationships/image" Target="../media/image1.emf"/><Relationship Id="rId4" Type="http://schemas.openxmlformats.org/officeDocument/2006/relationships/oleObject" Target="../embeddings/oleObject17.bin"/></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0.xml"/><Relationship Id="rId1" Type="http://schemas.openxmlformats.org/officeDocument/2006/relationships/vmlDrawing" Target="../drawings/vmlDrawing19.vml"/><Relationship Id="rId5" Type="http://schemas.openxmlformats.org/officeDocument/2006/relationships/image" Target="../media/image1.emf"/><Relationship Id="rId4" Type="http://schemas.openxmlformats.org/officeDocument/2006/relationships/oleObject" Target="../embeddings/oleObject19.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1.xml"/><Relationship Id="rId1" Type="http://schemas.openxmlformats.org/officeDocument/2006/relationships/vmlDrawing" Target="../drawings/vmlDrawing20.vml"/><Relationship Id="rId5" Type="http://schemas.openxmlformats.org/officeDocument/2006/relationships/image" Target="../media/image1.emf"/><Relationship Id="rId4" Type="http://schemas.openxmlformats.org/officeDocument/2006/relationships/oleObject" Target="../embeddings/oleObject20.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2.xml"/><Relationship Id="rId1" Type="http://schemas.openxmlformats.org/officeDocument/2006/relationships/vmlDrawing" Target="../drawings/vmlDrawing21.vml"/><Relationship Id="rId5" Type="http://schemas.openxmlformats.org/officeDocument/2006/relationships/image" Target="../media/image1.emf"/><Relationship Id="rId4" Type="http://schemas.openxmlformats.org/officeDocument/2006/relationships/oleObject" Target="../embeddings/oleObject21.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vmlDrawing" Target="../drawings/vmlDrawing22.vml"/><Relationship Id="rId5" Type="http://schemas.openxmlformats.org/officeDocument/2006/relationships/image" Target="../media/image1.emf"/><Relationship Id="rId4" Type="http://schemas.openxmlformats.org/officeDocument/2006/relationships/oleObject" Target="../embeddings/oleObject22.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5.v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7.v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vmlDrawing" Target="../drawings/vmlDrawing8.vml"/><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vmlDrawing" Target="../drawings/vmlDrawing9.vml"/><Relationship Id="rId5" Type="http://schemas.openxmlformats.org/officeDocument/2006/relationships/image" Target="../media/image1.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vmlDrawing" Target="../drawings/vmlDrawing10.vml"/><Relationship Id="rId5" Type="http://schemas.openxmlformats.org/officeDocument/2006/relationships/image" Target="../media/image1.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21374991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249"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7" name="図 6"/>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416496" y="432000"/>
            <a:ext cx="1872000" cy="587972"/>
          </a:xfrm>
          <a:prstGeom prst="rect">
            <a:avLst/>
          </a:prstGeom>
        </p:spPr>
      </p:pic>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26893921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465"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コンテンツ プレースホルダ 2"/>
          <p:cNvSpPr>
            <a:spLocks noGrp="1"/>
          </p:cNvSpPr>
          <p:nvPr>
            <p:ph idx="1"/>
          </p:nvPr>
        </p:nvSpPr>
        <p:spPr bwMode="gray">
          <a:xfrm>
            <a:off x="416496"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marR="0" indent="-144000" algn="l" defTabSz="989013" rtl="0" eaLnBrk="1" fontAlgn="auto" latinLnBrk="0" hangingPunct="1">
              <a:lnSpc>
                <a:spcPct val="110000"/>
              </a:lnSpc>
              <a:spcBef>
                <a:spcPts val="600"/>
              </a:spcBef>
              <a:spcAft>
                <a:spcPts val="0"/>
              </a:spcAft>
              <a:buClrTx/>
              <a:buSzTx/>
              <a:buFont typeface="Arial" pitchFamily="34" charset="0"/>
              <a:buChar char="•"/>
              <a:tabLst/>
              <a:defRPr sz="1200" baseline="0">
                <a:latin typeface="+mn-lt"/>
                <a:ea typeface="+mn-ea"/>
                <a:cs typeface="+mn-cs"/>
                <a:sym typeface="+mn-lt"/>
              </a:defRPr>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0822A2BF-4EE5-45F6-88E1-9AA10A8C672A}"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2"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25068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32321900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489"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コンテンツ プレースホルダ 2"/>
          <p:cNvSpPr>
            <a:spLocks noGrp="1"/>
          </p:cNvSpPr>
          <p:nvPr>
            <p:ph idx="1"/>
          </p:nvPr>
        </p:nvSpPr>
        <p:spPr bwMode="gray">
          <a:xfrm>
            <a:off x="416496"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marR="0" indent="-144000" algn="l" defTabSz="989013" rtl="0" eaLnBrk="1" fontAlgn="auto" latinLnBrk="0" hangingPunct="1">
              <a:lnSpc>
                <a:spcPct val="110000"/>
              </a:lnSpc>
              <a:spcBef>
                <a:spcPts val="600"/>
              </a:spcBef>
              <a:spcAft>
                <a:spcPts val="0"/>
              </a:spcAft>
              <a:buClrTx/>
              <a:buSzTx/>
              <a:buFont typeface="Arial" pitchFamily="34" charset="0"/>
              <a:buChar char="•"/>
              <a:tabLst/>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31378105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513"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396985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4537"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417600" y="432000"/>
            <a:ext cx="1872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2022. For information, contact Deloitte Tohmatsu Group.</a:t>
            </a:r>
          </a:p>
        </p:txBody>
      </p:sp>
      <p:pic>
        <p:nvPicPr>
          <p:cNvPr id="4" name="図 3" descr="ロゴ, 会社名&#10;&#10;自動的に生成された説明">
            <a:extLst>
              <a:ext uri="{FF2B5EF4-FFF2-40B4-BE49-F238E27FC236}">
                <a16:creationId xmlns:a16="http://schemas.microsoft.com/office/drawing/2014/main" id="{784D5B73-DF9C-49AC-94A2-96EF6F33C25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bwMode="gray">
          <a:xfrm>
            <a:off x="8050925" y="5472502"/>
            <a:ext cx="1440000" cy="873777"/>
          </a:xfrm>
          <a:prstGeom prst="rect">
            <a:avLst/>
          </a:prstGeom>
        </p:spPr>
      </p:pic>
    </p:spTree>
    <p:extLst>
      <p:ext uri="{BB962C8B-B14F-4D97-AF65-F5344CB8AC3E}">
        <p14:creationId xmlns:p14="http://schemas.microsoft.com/office/powerpoint/2010/main" val="118093057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黒_A4">
    <p:bg bwMode="gray">
      <p:bgPr>
        <a:solidFill>
          <a:schemeClr val="tx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24423403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5561"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solidFill>
                  <a:schemeClr val="bg1"/>
                </a:solidFill>
                <a:latin typeface="+mn-lt"/>
                <a:cs typeface="+mn-cs"/>
                <a:sym typeface="+mn-lt"/>
              </a:rPr>
              <a:t>Member of</a:t>
            </a:r>
            <a:br>
              <a:rPr kumimoji="1" lang="en-US" altLang="ja-JP" sz="800" dirty="0">
                <a:solidFill>
                  <a:schemeClr val="bg1"/>
                </a:solidFill>
                <a:latin typeface="+mn-lt"/>
                <a:cs typeface="+mn-cs"/>
                <a:sym typeface="+mn-lt"/>
              </a:rPr>
            </a:br>
            <a:r>
              <a:rPr kumimoji="1" lang="en-US" altLang="ja-JP" sz="800" b="1" dirty="0">
                <a:solidFill>
                  <a:schemeClr val="bg1"/>
                </a:solidFill>
                <a:latin typeface="+mn-lt"/>
                <a:cs typeface="+mn-cs"/>
                <a:sym typeface="+mn-lt"/>
              </a:rPr>
              <a:t>Deloitte Touche Tohmatsu Limited</a:t>
            </a:r>
            <a:endParaRPr kumimoji="1" lang="ja-JP" altLang="en-US" sz="800" b="1" dirty="0">
              <a:solidFill>
                <a:schemeClr val="bg1"/>
              </a:solidFill>
              <a:latin typeface="+mn-lt"/>
              <a:cs typeface="+mn-cs"/>
              <a:sym typeface="+mn-lt"/>
            </a:endParaRPr>
          </a:p>
        </p:txBody>
      </p:sp>
      <p:sp>
        <p:nvSpPr>
          <p:cNvPr id="11" name="テキスト プレースホルダー 13">
            <a:extLst>
              <a:ext uri="{FF2B5EF4-FFF2-40B4-BE49-F238E27FC236}">
                <a16:creationId xmlns:a16="http://schemas.microsoft.com/office/drawing/2014/main" id="{EC10764A-D9E5-4773-9998-E6E340EF200C}"/>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bg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08C8D089-6B7B-4D22-A423-606FF0A07235}"/>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417601" y="432000"/>
            <a:ext cx="1870453" cy="586800"/>
          </a:xfrm>
          <a:prstGeom prst="rect">
            <a:avLst/>
          </a:prstGeom>
        </p:spPr>
      </p:pic>
      <p:sp>
        <p:nvSpPr>
          <p:cNvPr id="8" name="Text Box 37">
            <a:extLst>
              <a:ext uri="{FF2B5EF4-FFF2-40B4-BE49-F238E27FC236}">
                <a16:creationId xmlns:a16="http://schemas.microsoft.com/office/drawing/2014/main" id="{8ECAF025-B44C-4744-8C34-DBC751A55D36}"/>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bg1"/>
                </a:solidFill>
                <a:latin typeface="+mn-lt"/>
                <a:ea typeface="+mn-ea"/>
                <a:cs typeface="+mn-cs"/>
                <a:sym typeface="+mn-lt"/>
              </a:rPr>
              <a:t>© 2022. For information, contact Deloitte Tohmatsu Group.</a:t>
            </a:r>
          </a:p>
        </p:txBody>
      </p:sp>
      <p:pic>
        <p:nvPicPr>
          <p:cNvPr id="6" name="図 5" descr="ロゴ, 会社名&#10;&#10;自動的に生成された説明">
            <a:extLst>
              <a:ext uri="{FF2B5EF4-FFF2-40B4-BE49-F238E27FC236}">
                <a16:creationId xmlns:a16="http://schemas.microsoft.com/office/drawing/2014/main" id="{EA662424-EC38-41B4-918D-98953BBCEA84}"/>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bwMode="gray">
          <a:xfrm>
            <a:off x="8050925" y="5472497"/>
            <a:ext cx="1440000" cy="873777"/>
          </a:xfrm>
          <a:prstGeom prst="rect">
            <a:avLst/>
          </a:prstGeom>
        </p:spPr>
      </p:pic>
    </p:spTree>
    <p:extLst>
      <p:ext uri="{BB962C8B-B14F-4D97-AF65-F5344CB8AC3E}">
        <p14:creationId xmlns:p14="http://schemas.microsoft.com/office/powerpoint/2010/main" val="414685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トーマツロゴ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14415864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6585"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0" name="テキスト プレースホルダー 13">
            <a:extLst>
              <a:ext uri="{FF2B5EF4-FFF2-40B4-BE49-F238E27FC236}">
                <a16:creationId xmlns:a16="http://schemas.microsoft.com/office/drawing/2014/main" id="{8D7302B4-C3B2-43C1-A9E9-2DFB590FF1E9}"/>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881D215A-DF31-4FC4-A706-4B6A3613D035}"/>
              </a:ext>
            </a:extLst>
          </p:cNvPr>
          <p:cNvPicPr>
            <a:picLocks noChangeAspect="1"/>
          </p:cNvPicPr>
          <p:nvPr userDrawn="1"/>
        </p:nvPicPr>
        <p:blipFill rotWithShape="1">
          <a:blip r:embed="rId6">
            <a:extLst>
              <a:ext uri="{28A0092B-C50C-407E-A947-70E740481C1C}">
                <a14:useLocalDpi xmlns:a14="http://schemas.microsoft.com/office/drawing/2010/main"/>
              </a:ext>
            </a:extLst>
          </a:blip>
          <a:srcRect/>
          <a:stretch/>
        </p:blipFill>
        <p:spPr bwMode="gray">
          <a:xfrm>
            <a:off x="416496" y="431005"/>
            <a:ext cx="3447786" cy="586800"/>
          </a:xfrm>
          <a:prstGeom prst="rect">
            <a:avLst/>
          </a:prstGeom>
          <a:noFill/>
          <a:ln>
            <a:noFill/>
          </a:ln>
        </p:spPr>
      </p:pic>
      <p:sp>
        <p:nvSpPr>
          <p:cNvPr id="8" name="Text Box 37">
            <a:extLst>
              <a:ext uri="{FF2B5EF4-FFF2-40B4-BE49-F238E27FC236}">
                <a16:creationId xmlns:a16="http://schemas.microsoft.com/office/drawing/2014/main" id="{5FB43949-A16F-4CF9-89FA-2868A80FA4F7}"/>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2022. For information, contact Deloitte Tohmatsu Group.</a:t>
            </a:r>
          </a:p>
        </p:txBody>
      </p:sp>
      <p:pic>
        <p:nvPicPr>
          <p:cNvPr id="12" name="図 11" descr="ロゴ, 会社名&#10;&#10;自動的に生成された説明">
            <a:extLst>
              <a:ext uri="{FF2B5EF4-FFF2-40B4-BE49-F238E27FC236}">
                <a16:creationId xmlns:a16="http://schemas.microsoft.com/office/drawing/2014/main" id="{4770B572-0E41-4F38-9C69-20D76FA470AF}"/>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bwMode="gray">
          <a:xfrm>
            <a:off x="8050925" y="5472502"/>
            <a:ext cx="1440000" cy="873777"/>
          </a:xfrm>
          <a:prstGeom prst="rect">
            <a:avLst/>
          </a:prstGeom>
        </p:spPr>
      </p:pic>
    </p:spTree>
    <p:extLst>
      <p:ext uri="{BB962C8B-B14F-4D97-AF65-F5344CB8AC3E}">
        <p14:creationId xmlns:p14="http://schemas.microsoft.com/office/powerpoint/2010/main" val="348466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黒_トーマツロゴ_A4">
    <p:bg bwMode="gray">
      <p:bgPr>
        <a:solidFill>
          <a:schemeClr val="tx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7699004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7609"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solidFill>
                  <a:schemeClr val="bg1"/>
                </a:solidFill>
                <a:latin typeface="+mn-lt"/>
                <a:cs typeface="+mn-cs"/>
                <a:sym typeface="+mn-lt"/>
              </a:rPr>
              <a:t>Member of</a:t>
            </a:r>
            <a:br>
              <a:rPr kumimoji="1" lang="en-US" altLang="ja-JP" sz="800" dirty="0">
                <a:solidFill>
                  <a:schemeClr val="bg1"/>
                </a:solidFill>
                <a:latin typeface="+mn-lt"/>
                <a:cs typeface="+mn-cs"/>
                <a:sym typeface="+mn-lt"/>
              </a:rPr>
            </a:br>
            <a:r>
              <a:rPr kumimoji="1" lang="en-US" altLang="ja-JP" sz="800" b="1" dirty="0">
                <a:solidFill>
                  <a:schemeClr val="bg1"/>
                </a:solidFill>
                <a:latin typeface="+mn-lt"/>
                <a:cs typeface="+mn-cs"/>
                <a:sym typeface="+mn-lt"/>
              </a:rPr>
              <a:t>Deloitte Touche Tohmatsu Limited</a:t>
            </a:r>
            <a:endParaRPr kumimoji="1" lang="ja-JP" altLang="en-US" sz="800" b="1" dirty="0">
              <a:solidFill>
                <a:schemeClr val="bg1"/>
              </a:solidFill>
              <a:latin typeface="+mn-lt"/>
              <a:cs typeface="+mn-cs"/>
              <a:sym typeface="+mn-lt"/>
            </a:endParaRPr>
          </a:p>
        </p:txBody>
      </p:sp>
      <p:sp>
        <p:nvSpPr>
          <p:cNvPr id="10" name="テキスト プレースホルダー 13">
            <a:extLst>
              <a:ext uri="{FF2B5EF4-FFF2-40B4-BE49-F238E27FC236}">
                <a16:creationId xmlns:a16="http://schemas.microsoft.com/office/drawing/2014/main" id="{98ED7F2A-D8F8-44B8-9950-656D3B6AC777}"/>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bg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66211CF3-AF55-4BB2-ABA6-DFDFA3C5155C}"/>
              </a:ext>
            </a:extLst>
          </p:cNvPr>
          <p:cNvPicPr>
            <a:picLocks noChangeAspect="1"/>
          </p:cNvPicPr>
          <p:nvPr userDrawn="1"/>
        </p:nvPicPr>
        <p:blipFill rotWithShape="1">
          <a:blip r:embed="rId6">
            <a:extLst>
              <a:ext uri="{28A0092B-C50C-407E-A947-70E740481C1C}">
                <a14:useLocalDpi xmlns:a14="http://schemas.microsoft.com/office/drawing/2010/main"/>
              </a:ext>
            </a:extLst>
          </a:blip>
          <a:stretch/>
        </p:blipFill>
        <p:spPr bwMode="gray">
          <a:xfrm>
            <a:off x="417600" y="432000"/>
            <a:ext cx="3449948" cy="586076"/>
          </a:xfrm>
          <a:prstGeom prst="rect">
            <a:avLst/>
          </a:prstGeom>
        </p:spPr>
      </p:pic>
      <p:sp>
        <p:nvSpPr>
          <p:cNvPr id="9" name="Text Box 37">
            <a:extLst>
              <a:ext uri="{FF2B5EF4-FFF2-40B4-BE49-F238E27FC236}">
                <a16:creationId xmlns:a16="http://schemas.microsoft.com/office/drawing/2014/main" id="{97296455-89ED-4F08-B776-BE18D4C8DF8F}"/>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bg1"/>
                </a:solidFill>
                <a:latin typeface="+mn-lt"/>
                <a:ea typeface="+mn-ea"/>
                <a:cs typeface="+mn-cs"/>
                <a:sym typeface="+mn-lt"/>
              </a:rPr>
              <a:t>© 2022. For information, contact Deloitte Tohmatsu Group.</a:t>
            </a:r>
          </a:p>
        </p:txBody>
      </p:sp>
      <p:pic>
        <p:nvPicPr>
          <p:cNvPr id="12" name="図 11" descr="ロゴ, 会社名&#10;&#10;自動的に生成された説明">
            <a:extLst>
              <a:ext uri="{FF2B5EF4-FFF2-40B4-BE49-F238E27FC236}">
                <a16:creationId xmlns:a16="http://schemas.microsoft.com/office/drawing/2014/main" id="{D2BBA463-2249-4A4A-80B9-2AD354819623}"/>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bwMode="gray">
          <a:xfrm>
            <a:off x="8050925" y="5472497"/>
            <a:ext cx="1440000" cy="873777"/>
          </a:xfrm>
          <a:prstGeom prst="rect">
            <a:avLst/>
          </a:prstGeom>
        </p:spPr>
      </p:pic>
    </p:spTree>
    <p:extLst>
      <p:ext uri="{BB962C8B-B14F-4D97-AF65-F5344CB8AC3E}">
        <p14:creationId xmlns:p14="http://schemas.microsoft.com/office/powerpoint/2010/main" val="3087478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基本版） コンテンツ全面_レベル_Proposal">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1689835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補足版）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2"/>
            </p:custDataLst>
            <p:extLst>
              <p:ext uri="{D42A27DB-BD31-4B8C-83A1-F6EECF244321}">
                <p14:modId xmlns:p14="http://schemas.microsoft.com/office/powerpoint/2010/main" val="14400401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681" name="think-cell スライド" r:id="rId4" imgW="563" imgH="564" progId="TCLayout.ActiveDocument.1">
                  <p:embed/>
                </p:oleObj>
              </mc:Choice>
              <mc:Fallback>
                <p:oleObj name="think-cell スライド" r:id="rId4" imgW="563" imgH="564" progId="TCLayout.ActiveDocument.1">
                  <p:embed/>
                  <p:pic>
                    <p:nvPicPr>
                      <p:cNvPr id="6" name="オブジェクト 5"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5" name="テキスト プレースホルダ 5"/>
          <p:cNvSpPr>
            <a:spLocks noGrp="1"/>
          </p:cNvSpPr>
          <p:nvPr>
            <p:ph type="body" sz="quarter" idx="14" hasCustomPrompt="1"/>
          </p:nvPr>
        </p:nvSpPr>
        <p:spPr bwMode="gray">
          <a:xfrm>
            <a:off x="417000" y="1009580"/>
            <a:ext cx="9072000" cy="468000"/>
          </a:xfrm>
          <a:prstGeom prst="rect">
            <a:avLst/>
          </a:prstGeom>
        </p:spPr>
        <p:txBody>
          <a:bodyPr lIns="0" tIns="0" rIns="0" bIns="0">
            <a:noAutofit/>
          </a:bodyPr>
          <a:lstStyle>
            <a:lvl1pPr marL="0" indent="0">
              <a:spcBef>
                <a:spcPts val="0"/>
              </a:spcBef>
              <a:defRPr sz="1400" baseline="0">
                <a:solidFill>
                  <a:schemeClr val="tx1"/>
                </a:solidFill>
                <a:latin typeface="+mn-lt"/>
                <a:ea typeface="+mn-ea"/>
                <a:cs typeface="+mn-cs"/>
                <a:sym typeface="+mn-lt"/>
              </a:defRPr>
            </a:lvl1pPr>
          </a:lstStyle>
          <a:p>
            <a:pPr lvl="0"/>
            <a:r>
              <a:rPr kumimoji="1" lang="ja-JP" altLang="en-US" dirty="0"/>
              <a:t>補足文を入力（キーメッセージを補足する内容＜</a:t>
            </a:r>
            <a:r>
              <a:rPr kumimoji="1" lang="en-US" altLang="ja-JP" dirty="0"/>
              <a:t>2</a:t>
            </a:r>
            <a:r>
              <a:rPr kumimoji="1" lang="ja-JP" altLang="en-US" dirty="0"/>
              <a:t>行以内＞）</a:t>
            </a:r>
          </a:p>
        </p:txBody>
      </p:sp>
      <p:sp>
        <p:nvSpPr>
          <p:cNvPr id="8" name="テキスト プレースホルダー 7"/>
          <p:cNvSpPr>
            <a:spLocks noGrp="1"/>
          </p:cNvSpPr>
          <p:nvPr>
            <p:ph type="body" sz="quarter" idx="15"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7965211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補足版） コンテンツ左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19125528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705"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10" name="テキスト プレースホルダ 5"/>
          <p:cNvSpPr>
            <a:spLocks noGrp="1"/>
          </p:cNvSpPr>
          <p:nvPr>
            <p:ph type="body" sz="quarter" idx="14" hasCustomPrompt="1"/>
          </p:nvPr>
        </p:nvSpPr>
        <p:spPr bwMode="gray">
          <a:xfrm>
            <a:off x="4176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1" name="コンテンツ プレースホルダ 2"/>
          <p:cNvSpPr>
            <a:spLocks noGrp="1"/>
          </p:cNvSpPr>
          <p:nvPr>
            <p:ph idx="1"/>
          </p:nvPr>
        </p:nvSpPr>
        <p:spPr bwMode="gray">
          <a:xfrm>
            <a:off x="4176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2745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28386394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273"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2543739819"/>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補足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8414283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2729"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2917B94E-3120-478C-8085-A9F2B368A1AE}"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a:xfrm>
            <a:off x="7050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12" name="テキスト プレースホルダ 5"/>
          <p:cNvSpPr>
            <a:spLocks noGrp="1"/>
          </p:cNvSpPr>
          <p:nvPr>
            <p:ph type="body" sz="quarter" idx="15"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3" name="コンテンツ プレースホルダ 2"/>
          <p:cNvSpPr>
            <a:spLocks noGrp="1"/>
          </p:cNvSpPr>
          <p:nvPr>
            <p:ph idx="1"/>
          </p:nvPr>
        </p:nvSpPr>
        <p:spPr bwMode="gray">
          <a:xfrm>
            <a:off x="4170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7"/>
          </p:nvPr>
        </p:nvSpPr>
        <p:spPr bwMode="gray">
          <a:xfrm>
            <a:off x="5132388"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8"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18" name="テキスト プレースホルダー 2"/>
          <p:cNvSpPr>
            <a:spLocks noGrp="1"/>
          </p:cNvSpPr>
          <p:nvPr>
            <p:ph type="body" sz="quarter" idx="19" hasCustomPrompt="1"/>
          </p:nvPr>
        </p:nvSpPr>
        <p:spPr bwMode="gray">
          <a:xfrm>
            <a:off x="5132388"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998751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補足版） コンテンツ全面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3759632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3753"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4D9FACC8-259C-46ED-9283-8CCF027B3826}"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8" name="テキスト プレースホルダ 5"/>
          <p:cNvSpPr>
            <a:spLocks noGrp="1"/>
          </p:cNvSpPr>
          <p:nvPr>
            <p:ph type="body" sz="quarter" idx="14"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1" name="コンテンツ プレースホルダ 2"/>
          <p:cNvSpPr>
            <a:spLocks noGrp="1"/>
          </p:cNvSpPr>
          <p:nvPr>
            <p:ph idx="1"/>
          </p:nvPr>
        </p:nvSpPr>
        <p:spPr bwMode="gray">
          <a:xfrm>
            <a:off x="417599" y="1944000"/>
            <a:ext cx="9072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vl5pPr marL="504000" indent="0">
              <a:buNone/>
              <a:defRPr/>
            </a:lvl5pPr>
          </a:lstStyle>
          <a:p>
            <a:pPr lvl="0"/>
            <a:r>
              <a:rPr lang="ja-JP" altLang="en-US" dirty="0"/>
              <a:t>マスター テキストの書式設定</a:t>
            </a:r>
            <a:endParaRPr lang="en-US" altLang="ja-JP" dirty="0"/>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endParaRPr lang="en-US" altLang="ja-JP" dirty="0"/>
          </a:p>
        </p:txBody>
      </p:sp>
      <p:sp>
        <p:nvSpPr>
          <p:cNvPr id="3"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24858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_黒">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421572174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297"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solidFill>
                  <a:schemeClr val="bg1"/>
                </a:solidFill>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11" name="図 10">
            <a:extLst>
              <a:ext uri="{FF2B5EF4-FFF2-40B4-BE49-F238E27FC236}">
                <a16:creationId xmlns:a16="http://schemas.microsoft.com/office/drawing/2014/main" id="{E823F930-1440-4D98-B4B0-A60A3B34534B}"/>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417600" y="432000"/>
            <a:ext cx="1872000" cy="581488"/>
          </a:xfrm>
          <a:prstGeom prst="rect">
            <a:avLst/>
          </a:prstGeom>
        </p:spPr>
      </p:pic>
      <p:sp>
        <p:nvSpPr>
          <p:cNvPr id="6" name="日付プレースホルダー 5">
            <a:extLst>
              <a:ext uri="{FF2B5EF4-FFF2-40B4-BE49-F238E27FC236}">
                <a16:creationId xmlns:a16="http://schemas.microsoft.com/office/drawing/2014/main" id="{72F109B1-F10E-4107-A5FF-847826BE510A}"/>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329153851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_黒">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748571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321"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A205A9A3-5008-49F4-8A06-BC95DA2477A8}"/>
              </a:ext>
            </a:extLst>
          </p:cNvPr>
          <p:cNvSpPr>
            <a:spLocks noGrp="1"/>
          </p:cNvSpPr>
          <p:nvPr>
            <p:ph type="dt" sz="half" idx="12"/>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79343854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2599832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345"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4" name="タイトル 3"/>
          <p:cNvSpPr>
            <a:spLocks noGrp="1"/>
          </p:cNvSpPr>
          <p:nvPr>
            <p:ph type="title"/>
          </p:nvPr>
        </p:nvSpPr>
        <p:spPr bwMode="gray"/>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30404793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369"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en-GB" altLang="en-GB"/>
              <a:t>DT Template A4</a:t>
            </a:r>
            <a:endParaRPr lang="en-GB" altLang="en-GB" dirty="0"/>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2136759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393"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633268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15022860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417"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タイトルのみ_Header上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extLst>
              <p:ext uri="{D42A27DB-BD31-4B8C-83A1-F6EECF244321}">
                <p14:modId xmlns:p14="http://schemas.microsoft.com/office/powerpoint/2010/main" val="13969020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41"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7000" y="180000"/>
            <a:ext cx="9072000" cy="360000"/>
          </a:xfrm>
          <a:prstGeom prst="rect">
            <a:avLst/>
          </a:prstGeom>
        </p:spPr>
        <p:txBody>
          <a:bodyPr wrap="none" anchor="t" anchorCtr="0">
            <a:noAutofit/>
          </a:bodyPr>
          <a:lstStyle>
            <a:lvl1pPr>
              <a:lnSpc>
                <a:spcPct val="100000"/>
              </a:lnSpc>
              <a:spcBef>
                <a:spcPts val="0"/>
              </a:spcBef>
              <a:defRPr sz="2100" b="1" baseline="0">
                <a:solidFill>
                  <a:schemeClr val="tx1"/>
                </a:solidFill>
                <a:latin typeface="+mj-lt"/>
                <a:ea typeface="+mj-ea"/>
                <a:cs typeface="+mn-cs"/>
                <a:sym typeface="+mn-lt"/>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6496" y="684000"/>
            <a:ext cx="9072000" cy="615600"/>
          </a:xfrm>
        </p:spPr>
        <p:txBody>
          <a:bodyPr vert="horz" anchor="t"/>
          <a:lstStyle>
            <a:lvl1pPr>
              <a:defRPr sz="1800" b="0" baseline="0">
                <a:latin typeface="+mn-lt"/>
                <a:ea typeface="+mn-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791952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oleObject" Target="../embeddings/oleObject1.bin"/><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slideLayout" Target="../slideLayouts/slideLayout20.xml"/><Relationship Id="rId7" Type="http://schemas.openxmlformats.org/officeDocument/2006/relationships/tags" Target="../tags/tag1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vmlDrawing" Target="../drawings/vmlDrawing18.vml"/><Relationship Id="rId5" Type="http://schemas.openxmlformats.org/officeDocument/2006/relationships/theme" Target="../theme/theme2.xml"/><Relationship Id="rId4" Type="http://schemas.openxmlformats.org/officeDocument/2006/relationships/slideLayout" Target="../slideLayouts/slideLayout21.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0"/>
            </p:custDataLst>
            <p:extLst>
              <p:ext uri="{D42A27DB-BD31-4B8C-83A1-F6EECF244321}">
                <p14:modId xmlns:p14="http://schemas.microsoft.com/office/powerpoint/2010/main" val="14359238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25" name="think-cell スライド" r:id="rId21" imgW="563" imgH="564" progId="TCLayout.ActiveDocument.1">
                  <p:embed/>
                </p:oleObj>
              </mc:Choice>
              <mc:Fallback>
                <p:oleObj name="think-cell スライド" r:id="rId21" imgW="563" imgH="564" progId="TCLayout.ActiveDocument.1">
                  <p:embed/>
                  <p:pic>
                    <p:nvPicPr>
                      <p:cNvPr id="4" name="オブジェクト 3" hidden="1"/>
                      <p:cNvPicPr/>
                      <p:nvPr/>
                    </p:nvPicPr>
                    <p:blipFill>
                      <a:blip r:embed="rId22"/>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2022. For information, contact Deloitte Tohmatsu Group.</a:t>
            </a:r>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endParaRPr lang="en-US" dirty="0"/>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51" r:id="rId3"/>
    <p:sldLayoutId id="2147483952" r:id="rId4"/>
    <p:sldLayoutId id="2147483911" r:id="rId5"/>
    <p:sldLayoutId id="2147483912" r:id="rId6"/>
    <p:sldLayoutId id="2147483934" r:id="rId7"/>
    <p:sldLayoutId id="2147483936" r:id="rId8"/>
    <p:sldLayoutId id="2147483953" r:id="rId9"/>
    <p:sldLayoutId id="2147483937" r:id="rId10"/>
    <p:sldLayoutId id="2147483938" r:id="rId11"/>
    <p:sldLayoutId id="2147483939" r:id="rId12"/>
    <p:sldLayoutId id="2147483954" r:id="rId13"/>
    <p:sldLayoutId id="2147483955" r:id="rId14"/>
    <p:sldLayoutId id="2147483956" r:id="rId15"/>
    <p:sldLayoutId id="2147483957" r:id="rId16"/>
    <p:sldLayoutId id="2147483959" r:id="rId17"/>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7"/>
            </p:custDataLst>
            <p:extLst>
              <p:ext uri="{D42A27DB-BD31-4B8C-83A1-F6EECF244321}">
                <p14:modId xmlns:p14="http://schemas.microsoft.com/office/powerpoint/2010/main" val="26886004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9657" name="think-cell スライド" r:id="rId8" imgW="563" imgH="564" progId="TCLayout.ActiveDocument.1">
                  <p:embed/>
                </p:oleObj>
              </mc:Choice>
              <mc:Fallback>
                <p:oleObj name="think-cell スライド" r:id="rId8" imgW="563" imgH="564" progId="TCLayout.ActiveDocument.1">
                  <p:embed/>
                  <p:pic>
                    <p:nvPicPr>
                      <p:cNvPr id="4" name="オブジェクト 3" hidden="1"/>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2022. For information, contact Deloitte Tohmatsu Group.</a:t>
            </a:r>
          </a:p>
        </p:txBody>
      </p:sp>
      <p:sp>
        <p:nvSpPr>
          <p:cNvPr id="3"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8" r:id="rId1"/>
    <p:sldLayoutId id="2147483941" r:id="rId2"/>
    <p:sldLayoutId id="2147483949" r:id="rId3"/>
    <p:sldLayoutId id="2147483950" r:id="rId4"/>
  </p:sldLayoutIdLst>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p15:clr>
            <a:srgbClr val="A4A3A4"/>
          </p15:clr>
        </p15:guide>
        <p15:guide id="8" orient="horz" pos="640">
          <p15:clr>
            <a:srgbClr val="A4A3A4"/>
          </p15:clr>
        </p15:guide>
        <p15:guide id="9" orient="horz" pos="935">
          <p15:clr>
            <a:srgbClr val="A4A3A4"/>
          </p15:clr>
        </p15:guide>
        <p15:guide id="10" orient="horz" pos="3974">
          <p15:clr>
            <a:srgbClr val="A4A3A4"/>
          </p15:clr>
        </p15:guide>
        <p15:guide id="11" orient="horz" pos="4156">
          <p15:clr>
            <a:srgbClr val="A4A3A4"/>
          </p15:clr>
        </p15:guide>
        <p15:guide id="12" orient="horz" pos="4269">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lstStyle/>
          <a:p>
            <a:r>
              <a:rPr kumimoji="1" lang="ja-JP" altLang="en-US" dirty="0"/>
              <a:t>１．ビジネスアイデアの概要</a:t>
            </a:r>
          </a:p>
        </p:txBody>
      </p:sp>
      <p:sp>
        <p:nvSpPr>
          <p:cNvPr id="20" name="正方形/長方形 19"/>
          <p:cNvSpPr/>
          <p:nvPr/>
        </p:nvSpPr>
        <p:spPr bwMode="gray">
          <a:xfrm>
            <a:off x="2165178" y="1983064"/>
            <a:ext cx="7324897" cy="100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＜根拠となるデータ等を用いて、解決すべき社会課題の内容および多摩地域との関連を具体的に記載してください。＞</a:t>
            </a:r>
            <a:endParaRPr kumimoji="1" lang="en-US" altLang="ja-JP" sz="1200" dirty="0"/>
          </a:p>
        </p:txBody>
      </p:sp>
      <p:sp>
        <p:nvSpPr>
          <p:cNvPr id="21" name="フッター プレースホルダー 4">
            <a:extLst>
              <a:ext uri="{FF2B5EF4-FFF2-40B4-BE49-F238E27FC236}">
                <a16:creationId xmlns:a16="http://schemas.microsoft.com/office/drawing/2014/main" id="{081363D1-2216-404F-AE93-36BB5CDD0232}"/>
              </a:ext>
            </a:extLst>
          </p:cNvPr>
          <p:cNvSpPr txBox="1">
            <a:spLocks/>
          </p:cNvSpPr>
          <p:nvPr/>
        </p:nvSpPr>
        <p:spPr bwMode="gray">
          <a:xfrm>
            <a:off x="416999" y="1983064"/>
            <a:ext cx="1712516" cy="100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解決すべき</a:t>
            </a:r>
            <a:br>
              <a:rPr lang="en-US" altLang="ja-JP" dirty="0"/>
            </a:br>
            <a:r>
              <a:rPr lang="ja-JP" altLang="en-US" dirty="0"/>
              <a:t>社会課題</a:t>
            </a:r>
            <a:endParaRPr lang="en-GB" altLang="en-GB" dirty="0"/>
          </a:p>
        </p:txBody>
      </p:sp>
      <p:sp>
        <p:nvSpPr>
          <p:cNvPr id="18" name="フッター プレースホルダー 4">
            <a:extLst>
              <a:ext uri="{FF2B5EF4-FFF2-40B4-BE49-F238E27FC236}">
                <a16:creationId xmlns:a16="http://schemas.microsoft.com/office/drawing/2014/main" id="{081363D1-2216-404F-AE93-36BB5CDD0232}"/>
              </a:ext>
            </a:extLst>
          </p:cNvPr>
          <p:cNvSpPr txBox="1">
            <a:spLocks/>
          </p:cNvSpPr>
          <p:nvPr/>
        </p:nvSpPr>
        <p:spPr bwMode="gray">
          <a:xfrm>
            <a:off x="417000" y="5123904"/>
            <a:ext cx="1712515" cy="1476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ビジネスアイデアチーム</a:t>
            </a:r>
            <a:endParaRPr lang="en-US" altLang="ja-JP" dirty="0"/>
          </a:p>
          <a:p>
            <a:r>
              <a:rPr lang="ja-JP" altLang="en-US" dirty="0"/>
              <a:t>およびその役割</a:t>
            </a:r>
            <a:endParaRPr lang="en-US" altLang="ja-JP" dirty="0"/>
          </a:p>
        </p:txBody>
      </p:sp>
      <p:sp>
        <p:nvSpPr>
          <p:cNvPr id="26" name="正方形/長方形 25"/>
          <p:cNvSpPr/>
          <p:nvPr/>
        </p:nvSpPr>
        <p:spPr bwMode="gray">
          <a:xfrm>
            <a:off x="2165178" y="3240267"/>
            <a:ext cx="7324897" cy="180000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＜上記社会課題を解決する策として、多摩地域の特徴を踏まえたビジネスアイデアの内容を記載してください。＞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＜ビジネスアイデアを実現することによって何が変わるか、どのように社会課題が解決するかを記載してください。＞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＜社会課題の解決以外にも効果が期待できることがあれば併せて記載してください。＞</a:t>
            </a:r>
            <a:endParaRPr kumimoji="1" lang="en-US" altLang="ja-JP" sz="1200" dirty="0"/>
          </a:p>
        </p:txBody>
      </p:sp>
      <p:sp>
        <p:nvSpPr>
          <p:cNvPr id="27" name="フッター プレースホルダー 4">
            <a:extLst>
              <a:ext uri="{FF2B5EF4-FFF2-40B4-BE49-F238E27FC236}">
                <a16:creationId xmlns:a16="http://schemas.microsoft.com/office/drawing/2014/main" id="{081363D1-2216-404F-AE93-36BB5CDD0232}"/>
              </a:ext>
            </a:extLst>
          </p:cNvPr>
          <p:cNvSpPr txBox="1">
            <a:spLocks/>
          </p:cNvSpPr>
          <p:nvPr/>
        </p:nvSpPr>
        <p:spPr bwMode="gray">
          <a:xfrm>
            <a:off x="417000" y="3241044"/>
            <a:ext cx="1712515" cy="180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ビジネス</a:t>
            </a:r>
            <a:br>
              <a:rPr lang="en-US" altLang="ja-JP" dirty="0"/>
            </a:br>
            <a:r>
              <a:rPr lang="ja-JP" altLang="en-US" dirty="0"/>
              <a:t>アイデア</a:t>
            </a:r>
            <a:endParaRPr lang="en-GB" altLang="en-GB" dirty="0"/>
          </a:p>
        </p:txBody>
      </p:sp>
      <p:sp>
        <p:nvSpPr>
          <p:cNvPr id="30" name="フローチャート: 組合せ 29"/>
          <p:cNvSpPr/>
          <p:nvPr/>
        </p:nvSpPr>
        <p:spPr bwMode="gray">
          <a:xfrm>
            <a:off x="3503210" y="3054194"/>
            <a:ext cx="3292212" cy="145059"/>
          </a:xfrm>
          <a:prstGeom prst="flowChartMerge">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endParaRPr kumimoji="1" lang="ja-JP" altLang="en-US" sz="1200" b="1" dirty="0">
              <a:solidFill>
                <a:schemeClr val="bg1"/>
              </a:solidFill>
            </a:endParaRPr>
          </a:p>
        </p:txBody>
      </p:sp>
      <p:sp>
        <p:nvSpPr>
          <p:cNvPr id="65" name="正方形/長方形 64"/>
          <p:cNvSpPr/>
          <p:nvPr/>
        </p:nvSpPr>
        <p:spPr bwMode="gray">
          <a:xfrm>
            <a:off x="2165178" y="5123904"/>
            <a:ext cx="7324897" cy="147600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＜現時点で連携が想定されるプレイヤー</a:t>
            </a:r>
            <a:r>
              <a:rPr kumimoji="1" lang="en-US" altLang="ja-JP" sz="1200" dirty="0"/>
              <a:t>※</a:t>
            </a:r>
            <a:r>
              <a:rPr kumimoji="1" lang="ja-JP" altLang="en-US" sz="1200" dirty="0"/>
              <a:t>及びその連携状況を可能な限り記載してください。＞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＜プレイヤーごとの役割が明確になるよう記載してください。＞</a:t>
            </a:r>
          </a:p>
          <a:p>
            <a:pPr marL="88900" defTabSz="762000" eaLnBrk="0" hangingPunct="0">
              <a:lnSpc>
                <a:spcPct val="106000"/>
              </a:lnSpc>
              <a:spcBef>
                <a:spcPts val="0"/>
              </a:spcBef>
            </a:pPr>
            <a:r>
              <a:rPr kumimoji="1" lang="ja-JP" altLang="en-US" sz="1200" dirty="0"/>
              <a:t>　・　　　社：　　　　</a:t>
            </a:r>
            <a:r>
              <a:rPr kumimoji="1" lang="en-US" altLang="ja-JP" sz="1200" dirty="0"/>
              <a:t>【</a:t>
            </a:r>
            <a:r>
              <a:rPr kumimoji="1" lang="ja-JP" altLang="en-US" sz="1200" dirty="0"/>
              <a:t>応募者</a:t>
            </a:r>
            <a:r>
              <a:rPr kumimoji="1" lang="en-US" altLang="ja-JP" sz="1200" dirty="0"/>
              <a:t>】</a:t>
            </a:r>
          </a:p>
          <a:p>
            <a:pPr marL="88900" defTabSz="762000" eaLnBrk="0" hangingPunct="0">
              <a:lnSpc>
                <a:spcPct val="106000"/>
              </a:lnSpc>
              <a:spcBef>
                <a:spcPts val="0"/>
              </a:spcBef>
            </a:pPr>
            <a:r>
              <a:rPr kumimoji="1" lang="ja-JP" altLang="en-US" sz="1200" dirty="0"/>
              <a:t>　・　　　社：　　　　</a:t>
            </a:r>
            <a:r>
              <a:rPr kumimoji="1" lang="en-US" altLang="ja-JP" sz="1200" dirty="0"/>
              <a:t>【</a:t>
            </a:r>
            <a:r>
              <a:rPr kumimoji="1" lang="ja-JP" altLang="en-US" sz="1200" dirty="0"/>
              <a:t>連携調整済</a:t>
            </a:r>
            <a:r>
              <a:rPr kumimoji="1" lang="en-US" altLang="ja-JP" sz="1200" dirty="0"/>
              <a:t>】</a:t>
            </a:r>
          </a:p>
          <a:p>
            <a:pPr marL="88900" defTabSz="762000" eaLnBrk="0" hangingPunct="0">
              <a:lnSpc>
                <a:spcPct val="106000"/>
              </a:lnSpc>
              <a:spcBef>
                <a:spcPts val="0"/>
              </a:spcBef>
            </a:pPr>
            <a:r>
              <a:rPr kumimoji="1" lang="ja-JP" altLang="en-US" sz="1200" dirty="0"/>
              <a:t>　・　　　社：　　　　</a:t>
            </a:r>
            <a:r>
              <a:rPr kumimoji="1" lang="en-US" altLang="ja-JP" sz="1200" dirty="0"/>
              <a:t>【</a:t>
            </a:r>
            <a:r>
              <a:rPr kumimoji="1" lang="ja-JP" altLang="en-US" sz="1200" dirty="0"/>
              <a:t>連携調整中</a:t>
            </a:r>
            <a:r>
              <a:rPr kumimoji="1" lang="en-US" altLang="ja-JP" sz="1200" dirty="0"/>
              <a:t>】</a:t>
            </a:r>
          </a:p>
          <a:p>
            <a:pPr marL="88900" defTabSz="762000" eaLnBrk="0" hangingPunct="0">
              <a:lnSpc>
                <a:spcPct val="106000"/>
              </a:lnSpc>
              <a:spcBef>
                <a:spcPts val="0"/>
              </a:spcBef>
            </a:pPr>
            <a:r>
              <a:rPr kumimoji="1" lang="ja-JP" altLang="en-US" sz="1200" dirty="0"/>
              <a:t>　・　　　　：　　　　</a:t>
            </a:r>
            <a:r>
              <a:rPr kumimoji="1" lang="en-US" altLang="ja-JP" sz="1200" dirty="0"/>
              <a:t>【</a:t>
            </a:r>
            <a:r>
              <a:rPr kumimoji="1" lang="ja-JP" altLang="en-US" sz="1200" dirty="0"/>
              <a:t>連携先検討中</a:t>
            </a:r>
            <a:r>
              <a:rPr kumimoji="1" lang="en-US" altLang="ja-JP" sz="1200" dirty="0"/>
              <a:t>】</a:t>
            </a:r>
          </a:p>
        </p:txBody>
      </p:sp>
      <p:sp>
        <p:nvSpPr>
          <p:cNvPr id="59" name="スライド番号プレースホルダー 2">
            <a:extLst>
              <a:ext uri="{FF2B5EF4-FFF2-40B4-BE49-F238E27FC236}">
                <a16:creationId xmlns:a16="http://schemas.microsoft.com/office/drawing/2014/main" id="{DD99A4F3-0471-4A40-8D0B-E0BC71E60236}"/>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1</a:t>
            </a:fld>
            <a:endParaRPr lang="ja-JP" altLang="en-US" dirty="0"/>
          </a:p>
        </p:txBody>
      </p:sp>
      <p:sp>
        <p:nvSpPr>
          <p:cNvPr id="19" name="正方形/長方形 18">
            <a:extLst>
              <a:ext uri="{FF2B5EF4-FFF2-40B4-BE49-F238E27FC236}">
                <a16:creationId xmlns:a16="http://schemas.microsoft.com/office/drawing/2014/main" id="{7F82B1F6-94BE-42C3-91CA-24EE6B082DA8}"/>
              </a:ext>
            </a:extLst>
          </p:cNvPr>
          <p:cNvSpPr/>
          <p:nvPr/>
        </p:nvSpPr>
        <p:spPr bwMode="gray">
          <a:xfrm>
            <a:off x="2165178" y="1016000"/>
            <a:ext cx="7324897" cy="46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b="1" u="sng" dirty="0"/>
              <a:t>＜</a:t>
            </a:r>
            <a:r>
              <a:rPr kumimoji="1" lang="en-US" altLang="ja-JP" sz="1200" b="1" u="sng" dirty="0"/>
              <a:t>9</a:t>
            </a:r>
            <a:r>
              <a:rPr kumimoji="1" lang="ja-JP" altLang="en-US" sz="1200" b="1" u="sng" dirty="0"/>
              <a:t>つの重点テーマ（環境・エネルギー、物流・モビリティ、健康・医療、子ども・教育、安心・安全、観光・レジャー、</a:t>
            </a:r>
            <a:endParaRPr kumimoji="1" lang="en-US" altLang="ja-JP" sz="1200" b="1" u="sng" dirty="0"/>
          </a:p>
          <a:p>
            <a:pPr marL="88900" defTabSz="762000" eaLnBrk="0" hangingPunct="0">
              <a:lnSpc>
                <a:spcPct val="106000"/>
              </a:lnSpc>
              <a:spcBef>
                <a:spcPts val="0"/>
              </a:spcBef>
            </a:pPr>
            <a:r>
              <a:rPr kumimoji="1" lang="ja-JP" altLang="en-US" sz="1200" b="1" u="sng" dirty="0"/>
              <a:t>　コミュニティ活性化、ビジネスモデル改革、人材確保・育成）から</a:t>
            </a:r>
            <a:r>
              <a:rPr kumimoji="1" lang="en-US" altLang="ja-JP" sz="1200" b="1" u="sng" dirty="0"/>
              <a:t>1</a:t>
            </a:r>
            <a:r>
              <a:rPr kumimoji="1" lang="ja-JP" altLang="en-US" sz="1200" b="1" u="sng" dirty="0"/>
              <a:t>つを選択して記載してください。＞</a:t>
            </a:r>
            <a:endParaRPr kumimoji="1" lang="en-US" altLang="ja-JP" sz="1200" b="1" u="sng" dirty="0"/>
          </a:p>
        </p:txBody>
      </p:sp>
      <p:sp>
        <p:nvSpPr>
          <p:cNvPr id="22" name="フッター プレースホルダー 4">
            <a:extLst>
              <a:ext uri="{FF2B5EF4-FFF2-40B4-BE49-F238E27FC236}">
                <a16:creationId xmlns:a16="http://schemas.microsoft.com/office/drawing/2014/main" id="{561BAF90-BB51-4F1F-B198-A7A61F1E9B1C}"/>
              </a:ext>
            </a:extLst>
          </p:cNvPr>
          <p:cNvSpPr txBox="1">
            <a:spLocks/>
          </p:cNvSpPr>
          <p:nvPr/>
        </p:nvSpPr>
        <p:spPr bwMode="gray">
          <a:xfrm>
            <a:off x="417000" y="1016000"/>
            <a:ext cx="1712518" cy="46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重点テーマ</a:t>
            </a:r>
            <a:endParaRPr lang="en-US" altLang="ja-JP" dirty="0"/>
          </a:p>
        </p:txBody>
      </p:sp>
      <p:sp>
        <p:nvSpPr>
          <p:cNvPr id="23" name="テキスト ボックス 22">
            <a:extLst>
              <a:ext uri="{FF2B5EF4-FFF2-40B4-BE49-F238E27FC236}">
                <a16:creationId xmlns:a16="http://schemas.microsoft.com/office/drawing/2014/main" id="{D99AAC23-6A9E-4A9A-AB68-E2A66E3581EA}"/>
              </a:ext>
            </a:extLst>
          </p:cNvPr>
          <p:cNvSpPr txBox="1"/>
          <p:nvPr/>
        </p:nvSpPr>
        <p:spPr>
          <a:xfrm>
            <a:off x="2165178" y="1553532"/>
            <a:ext cx="7324897" cy="360000"/>
          </a:xfrm>
          <a:prstGeom prst="rect">
            <a:avLst/>
          </a:prstGeom>
          <a:solidFill>
            <a:schemeClr val="bg1"/>
          </a:solidFill>
          <a:ln w="6350">
            <a:solidFill>
              <a:srgbClr val="A7A8AA"/>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indent="0">
              <a:buNone/>
            </a:pPr>
            <a:r>
              <a:rPr lang="ja-JP" altLang="en-US" dirty="0"/>
              <a:t>＜ビジネスアイデアの要旨が一言で分かるような文言（タイトル）を記載してください。＞</a:t>
            </a:r>
          </a:p>
        </p:txBody>
      </p:sp>
      <p:sp>
        <p:nvSpPr>
          <p:cNvPr id="24" name="フッター プレースホルダー 4">
            <a:extLst>
              <a:ext uri="{FF2B5EF4-FFF2-40B4-BE49-F238E27FC236}">
                <a16:creationId xmlns:a16="http://schemas.microsoft.com/office/drawing/2014/main" id="{1E569EF0-D493-48F1-95E6-5A03A266047A}"/>
              </a:ext>
            </a:extLst>
          </p:cNvPr>
          <p:cNvSpPr txBox="1">
            <a:spLocks/>
          </p:cNvSpPr>
          <p:nvPr/>
        </p:nvSpPr>
        <p:spPr bwMode="gray">
          <a:xfrm>
            <a:off x="416997" y="1553532"/>
            <a:ext cx="1712518" cy="3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要旨</a:t>
            </a:r>
            <a:endParaRPr lang="en-US" altLang="ja-JP" dirty="0"/>
          </a:p>
        </p:txBody>
      </p:sp>
      <p:sp>
        <p:nvSpPr>
          <p:cNvPr id="2" name="テキスト ボックス 1">
            <a:extLst>
              <a:ext uri="{FF2B5EF4-FFF2-40B4-BE49-F238E27FC236}">
                <a16:creationId xmlns:a16="http://schemas.microsoft.com/office/drawing/2014/main" id="{E9978C53-7431-4334-A3E1-6C8BEF2D00D1}"/>
              </a:ext>
            </a:extLst>
          </p:cNvPr>
          <p:cNvSpPr txBox="1"/>
          <p:nvPr/>
        </p:nvSpPr>
        <p:spPr bwMode="gray">
          <a:xfrm>
            <a:off x="5610808" y="6280223"/>
            <a:ext cx="3879267" cy="307777"/>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000" b="0" i="0" u="none" strike="noStrike" kern="1200" cap="none" spc="0" normalizeH="0" baseline="0" noProof="0" dirty="0">
                <a:ln>
                  <a:noFill/>
                </a:ln>
                <a:solidFill>
                  <a:prstClr val="black"/>
                </a:solidFill>
                <a:effectLst/>
                <a:uLnTx/>
                <a:uFillTx/>
                <a:latin typeface="+mn-lt"/>
                <a:ea typeface="+mn-ea"/>
                <a:cs typeface="+mn-cs"/>
              </a:rPr>
              <a:t>企業等（中小企業、スタートアップ、大企業、大学、研究機関等）を指す</a:t>
            </a:r>
            <a:endParaRPr kumimoji="1" lang="en-US" altLang="ja-JP" sz="1000" b="0" i="0" u="none" strike="noStrike" kern="1200" cap="none" spc="0" normalizeH="0" baseline="0" noProof="0" dirty="0">
              <a:ln>
                <a:noFill/>
              </a:ln>
              <a:solidFill>
                <a:prstClr val="black"/>
              </a:solidFill>
              <a:effectLst/>
              <a:uLnTx/>
              <a:uFillTx/>
              <a:latin typeface="+mn-lt"/>
              <a:ea typeface="+mn-ea"/>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solidFill>
                  <a:prstClr val="black"/>
                </a:solidFill>
                <a:latin typeface="+mn-lt"/>
                <a:cs typeface="+mn-cs"/>
              </a:rPr>
              <a:t>（明確化していない場合は業種などでも可）</a:t>
            </a:r>
            <a:endParaRPr kumimoji="1" lang="en-US" altLang="ja-JP" sz="1000" dirty="0">
              <a:solidFill>
                <a:prstClr val="black"/>
              </a:solidFill>
              <a:latin typeface="+mn-lt"/>
              <a:cs typeface="+mn-cs"/>
            </a:endParaRPr>
          </a:p>
        </p:txBody>
      </p:sp>
      <p:grpSp>
        <p:nvGrpSpPr>
          <p:cNvPr id="25" name="グループ化 24">
            <a:extLst>
              <a:ext uri="{FF2B5EF4-FFF2-40B4-BE49-F238E27FC236}">
                <a16:creationId xmlns:a16="http://schemas.microsoft.com/office/drawing/2014/main" id="{87D0AE50-1E4A-486F-9A21-C3C80BE10403}"/>
              </a:ext>
            </a:extLst>
          </p:cNvPr>
          <p:cNvGrpSpPr/>
          <p:nvPr/>
        </p:nvGrpSpPr>
        <p:grpSpPr>
          <a:xfrm>
            <a:off x="6006165" y="203357"/>
            <a:ext cx="3735367" cy="383784"/>
            <a:chOff x="4259313" y="277738"/>
            <a:chExt cx="2760089" cy="265400"/>
          </a:xfrm>
        </p:grpSpPr>
        <p:sp>
          <p:nvSpPr>
            <p:cNvPr id="28" name="テキスト ボックス 27">
              <a:extLst>
                <a:ext uri="{FF2B5EF4-FFF2-40B4-BE49-F238E27FC236}">
                  <a16:creationId xmlns:a16="http://schemas.microsoft.com/office/drawing/2014/main" id="{5BC2388A-377B-4B4E-8BCA-CB30D3086C0F}"/>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①事業趣旨との合目的性</a:t>
              </a:r>
            </a:p>
          </p:txBody>
        </p:sp>
        <p:sp>
          <p:nvSpPr>
            <p:cNvPr id="29" name="テキスト ボックス 28">
              <a:extLst>
                <a:ext uri="{FF2B5EF4-FFF2-40B4-BE49-F238E27FC236}">
                  <a16:creationId xmlns:a16="http://schemas.microsoft.com/office/drawing/2014/main" id="{A34FF502-251E-485A-9D31-34B75C6DF0D1}"/>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Tree>
    <p:extLst>
      <p:ext uri="{BB962C8B-B14F-4D97-AF65-F5344CB8AC3E}">
        <p14:creationId xmlns:p14="http://schemas.microsoft.com/office/powerpoint/2010/main" val="3416156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タイトル 3">
            <a:extLst>
              <a:ext uri="{FF2B5EF4-FFF2-40B4-BE49-F238E27FC236}">
                <a16:creationId xmlns:a16="http://schemas.microsoft.com/office/drawing/2014/main" id="{4E37DA3E-A2AA-4874-8C5A-D2516A77844B}"/>
              </a:ext>
            </a:extLst>
          </p:cNvPr>
          <p:cNvSpPr>
            <a:spLocks noGrp="1"/>
          </p:cNvSpPr>
          <p:nvPr>
            <p:ph type="title"/>
          </p:nvPr>
        </p:nvSpPr>
        <p:spPr>
          <a:xfrm>
            <a:off x="417000" y="180000"/>
            <a:ext cx="9072000" cy="615600"/>
          </a:xfrm>
        </p:spPr>
        <p:txBody>
          <a:bodyPr/>
          <a:lstStyle/>
          <a:p>
            <a:r>
              <a:rPr kumimoji="1" lang="ja-JP" altLang="en-US" dirty="0"/>
              <a:t>２．ビジネスモデル</a:t>
            </a:r>
          </a:p>
        </p:txBody>
      </p:sp>
      <p:grpSp>
        <p:nvGrpSpPr>
          <p:cNvPr id="51" name="グループ化 50">
            <a:extLst>
              <a:ext uri="{FF2B5EF4-FFF2-40B4-BE49-F238E27FC236}">
                <a16:creationId xmlns:a16="http://schemas.microsoft.com/office/drawing/2014/main" id="{E71B312F-CE76-4283-989A-8CED60CABAF8}"/>
              </a:ext>
            </a:extLst>
          </p:cNvPr>
          <p:cNvGrpSpPr/>
          <p:nvPr/>
        </p:nvGrpSpPr>
        <p:grpSpPr>
          <a:xfrm>
            <a:off x="6006165" y="203357"/>
            <a:ext cx="3735367" cy="383784"/>
            <a:chOff x="4259313" y="277738"/>
            <a:chExt cx="2760089" cy="265400"/>
          </a:xfrm>
        </p:grpSpPr>
        <p:sp>
          <p:nvSpPr>
            <p:cNvPr id="52" name="テキスト ボックス 51">
              <a:extLst>
                <a:ext uri="{FF2B5EF4-FFF2-40B4-BE49-F238E27FC236}">
                  <a16:creationId xmlns:a16="http://schemas.microsoft.com/office/drawing/2014/main" id="{936BA031-E39D-4F52-9AB7-C36EBEC34FE9}"/>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②新規性・独自性</a:t>
              </a:r>
            </a:p>
          </p:txBody>
        </p:sp>
        <p:sp>
          <p:nvSpPr>
            <p:cNvPr id="53" name="テキスト ボックス 52">
              <a:extLst>
                <a:ext uri="{FF2B5EF4-FFF2-40B4-BE49-F238E27FC236}">
                  <a16:creationId xmlns:a16="http://schemas.microsoft.com/office/drawing/2014/main" id="{CBEAD9C9-F2D6-4BCC-8AB2-930D3F1B1F48}"/>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78" name="スライド番号プレースホルダー 2">
            <a:extLst>
              <a:ext uri="{FF2B5EF4-FFF2-40B4-BE49-F238E27FC236}">
                <a16:creationId xmlns:a16="http://schemas.microsoft.com/office/drawing/2014/main" id="{44CDB818-5C49-4184-A206-A92C41F76BEA}"/>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2</a:t>
            </a:fld>
            <a:endParaRPr lang="ja-JP" altLang="en-US" dirty="0"/>
          </a:p>
        </p:txBody>
      </p:sp>
      <p:sp>
        <p:nvSpPr>
          <p:cNvPr id="8" name="フッター プレースホルダー 4">
            <a:extLst>
              <a:ext uri="{FF2B5EF4-FFF2-40B4-BE49-F238E27FC236}">
                <a16:creationId xmlns:a16="http://schemas.microsoft.com/office/drawing/2014/main" id="{983EC54F-CC64-4FA9-88AD-5783D1254949}"/>
              </a:ext>
            </a:extLst>
          </p:cNvPr>
          <p:cNvSpPr txBox="1">
            <a:spLocks/>
          </p:cNvSpPr>
          <p:nvPr/>
        </p:nvSpPr>
        <p:spPr bwMode="gray">
          <a:xfrm>
            <a:off x="415925" y="1032740"/>
            <a:ext cx="1713590" cy="115130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ターゲット層</a:t>
            </a:r>
            <a:endParaRPr lang="en-US" altLang="ja-JP" dirty="0"/>
          </a:p>
          <a:p>
            <a:r>
              <a:rPr lang="ja-JP" altLang="en-US" dirty="0"/>
              <a:t>（誰に）</a:t>
            </a:r>
            <a:endParaRPr lang="en-US" altLang="ja-JP" dirty="0"/>
          </a:p>
        </p:txBody>
      </p:sp>
      <p:sp>
        <p:nvSpPr>
          <p:cNvPr id="9" name="正方形/長方形 8">
            <a:extLst>
              <a:ext uri="{FF2B5EF4-FFF2-40B4-BE49-F238E27FC236}">
                <a16:creationId xmlns:a16="http://schemas.microsoft.com/office/drawing/2014/main" id="{B96BDD32-4988-402F-ACF0-E516BC899D9E}"/>
              </a:ext>
            </a:extLst>
          </p:cNvPr>
          <p:cNvSpPr/>
          <p:nvPr/>
        </p:nvSpPr>
        <p:spPr bwMode="gray">
          <a:xfrm>
            <a:off x="2165178" y="1032740"/>
            <a:ext cx="7324897" cy="1151305"/>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＜想定される顧客を記載してください。＞　</a:t>
            </a:r>
          </a:p>
        </p:txBody>
      </p:sp>
      <p:sp>
        <p:nvSpPr>
          <p:cNvPr id="10" name="フッター プレースホルダー 4">
            <a:extLst>
              <a:ext uri="{FF2B5EF4-FFF2-40B4-BE49-F238E27FC236}">
                <a16:creationId xmlns:a16="http://schemas.microsoft.com/office/drawing/2014/main" id="{3CC7045D-9FB8-47E9-B9FA-57D02A52B08F}"/>
              </a:ext>
            </a:extLst>
          </p:cNvPr>
          <p:cNvSpPr txBox="1">
            <a:spLocks/>
          </p:cNvSpPr>
          <p:nvPr/>
        </p:nvSpPr>
        <p:spPr bwMode="gray">
          <a:xfrm>
            <a:off x="418167" y="2410005"/>
            <a:ext cx="1713590" cy="115130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サービス内容</a:t>
            </a:r>
            <a:endParaRPr lang="en-US" altLang="ja-JP" dirty="0"/>
          </a:p>
          <a:p>
            <a:r>
              <a:rPr lang="ja-JP" altLang="en-US" dirty="0"/>
              <a:t>（何を）</a:t>
            </a:r>
            <a:endParaRPr lang="en-US" altLang="ja-JP" dirty="0"/>
          </a:p>
        </p:txBody>
      </p:sp>
      <p:sp>
        <p:nvSpPr>
          <p:cNvPr id="11" name="正方形/長方形 10">
            <a:extLst>
              <a:ext uri="{FF2B5EF4-FFF2-40B4-BE49-F238E27FC236}">
                <a16:creationId xmlns:a16="http://schemas.microsoft.com/office/drawing/2014/main" id="{FD204C1E-5EA8-474E-AD9C-17241B03CDDF}"/>
              </a:ext>
            </a:extLst>
          </p:cNvPr>
          <p:cNvSpPr/>
          <p:nvPr/>
        </p:nvSpPr>
        <p:spPr bwMode="gray">
          <a:xfrm>
            <a:off x="2167420" y="2409773"/>
            <a:ext cx="7324897" cy="115200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＜サービスの内容が具体的に分かるように記載してください。＞　　　</a:t>
            </a:r>
          </a:p>
        </p:txBody>
      </p:sp>
      <p:sp>
        <p:nvSpPr>
          <p:cNvPr id="12" name="フッター プレースホルダー 4">
            <a:extLst>
              <a:ext uri="{FF2B5EF4-FFF2-40B4-BE49-F238E27FC236}">
                <a16:creationId xmlns:a16="http://schemas.microsoft.com/office/drawing/2014/main" id="{30277E0E-1DA6-4398-A0D9-26CF61D1DE6C}"/>
              </a:ext>
            </a:extLst>
          </p:cNvPr>
          <p:cNvSpPr txBox="1">
            <a:spLocks/>
          </p:cNvSpPr>
          <p:nvPr/>
        </p:nvSpPr>
        <p:spPr bwMode="gray">
          <a:xfrm>
            <a:off x="415925" y="3787270"/>
            <a:ext cx="1713590" cy="1152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提供の仕掛け等</a:t>
            </a:r>
            <a:endParaRPr lang="en-US" altLang="ja-JP" dirty="0"/>
          </a:p>
          <a:p>
            <a:r>
              <a:rPr lang="ja-JP" altLang="en-US" dirty="0"/>
              <a:t>（どのように）</a:t>
            </a:r>
            <a:endParaRPr lang="en-US" altLang="ja-JP" dirty="0"/>
          </a:p>
        </p:txBody>
      </p:sp>
      <p:sp>
        <p:nvSpPr>
          <p:cNvPr id="13" name="正方形/長方形 12">
            <a:extLst>
              <a:ext uri="{FF2B5EF4-FFF2-40B4-BE49-F238E27FC236}">
                <a16:creationId xmlns:a16="http://schemas.microsoft.com/office/drawing/2014/main" id="{CD8E7265-54D2-4F80-A3F1-0ACA2BD2F55E}"/>
              </a:ext>
            </a:extLst>
          </p:cNvPr>
          <p:cNvSpPr/>
          <p:nvPr/>
        </p:nvSpPr>
        <p:spPr bwMode="gray">
          <a:xfrm>
            <a:off x="2165178" y="3787501"/>
            <a:ext cx="7324897" cy="1152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tabLst>
                <a:tab pos="895350" algn="l"/>
              </a:tabLst>
            </a:pPr>
            <a:r>
              <a:rPr kumimoji="1" lang="ja-JP" altLang="en-US" sz="1200" dirty="0"/>
              <a:t>下記のような情報を可能な範囲でご記載ください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tabLst>
                <a:tab pos="895350" algn="l"/>
              </a:tabLst>
            </a:pPr>
            <a:r>
              <a:rPr kumimoji="1" lang="ja-JP" altLang="en-US" sz="1200" dirty="0"/>
              <a:t>＜どのような販売チャネルを想定しているか。＞</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tabLst>
                <a:tab pos="895350" algn="l"/>
              </a:tabLst>
            </a:pPr>
            <a:r>
              <a:rPr kumimoji="1" lang="ja-JP" altLang="en-US" sz="1200" dirty="0"/>
              <a:t>＜ビジネスアイデアチームの各プレイヤー毎に活用するリソース。＞</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tabLst>
                <a:tab pos="895350" algn="l"/>
              </a:tabLst>
            </a:pPr>
            <a:r>
              <a:rPr kumimoji="1" lang="ja-JP" altLang="en-US" sz="1200" dirty="0"/>
              <a:t>＜想定している収入の流れ。＞</a:t>
            </a:r>
            <a:endParaRPr kumimoji="1" lang="en-US" altLang="ja-JP" sz="1200" dirty="0"/>
          </a:p>
          <a:p>
            <a:pPr marL="88900" defTabSz="762000" eaLnBrk="0" hangingPunct="0">
              <a:lnSpc>
                <a:spcPct val="106000"/>
              </a:lnSpc>
              <a:spcBef>
                <a:spcPts val="0"/>
              </a:spcBef>
              <a:tabLst>
                <a:tab pos="895350" algn="l"/>
              </a:tabLst>
            </a:pPr>
            <a:r>
              <a:rPr kumimoji="1" lang="en-US" altLang="ja-JP" sz="1200" dirty="0"/>
              <a:t>※</a:t>
            </a:r>
            <a:r>
              <a:rPr kumimoji="1" lang="ja-JP" altLang="en-US" sz="1200" dirty="0"/>
              <a:t>図表による補足がある場合は次頁に記載してください。</a:t>
            </a:r>
            <a:r>
              <a:rPr kumimoji="1" lang="ja-JP" altLang="en-US" sz="1200" strike="sngStrike" dirty="0">
                <a:solidFill>
                  <a:srgbClr val="FF0000"/>
                </a:solidFill>
              </a:rPr>
              <a:t>　　　　　　　　　　　　　　　　　　　　　　　　　　　　　</a:t>
            </a:r>
          </a:p>
        </p:txBody>
      </p:sp>
      <p:sp>
        <p:nvSpPr>
          <p:cNvPr id="14" name="フッター プレースホルダー 4">
            <a:extLst>
              <a:ext uri="{FF2B5EF4-FFF2-40B4-BE49-F238E27FC236}">
                <a16:creationId xmlns:a16="http://schemas.microsoft.com/office/drawing/2014/main" id="{B67E078A-CC64-4103-A253-A2F77219B931}"/>
              </a:ext>
            </a:extLst>
          </p:cNvPr>
          <p:cNvSpPr txBox="1">
            <a:spLocks/>
          </p:cNvSpPr>
          <p:nvPr/>
        </p:nvSpPr>
        <p:spPr bwMode="gray">
          <a:xfrm>
            <a:off x="415925" y="5165229"/>
            <a:ext cx="1713590" cy="1152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他企業との違い</a:t>
            </a:r>
            <a:endParaRPr lang="en-US" altLang="ja-JP" dirty="0"/>
          </a:p>
          <a:p>
            <a:r>
              <a:rPr lang="ja-JP" altLang="en-US" dirty="0"/>
              <a:t>（どのように）</a:t>
            </a:r>
            <a:endParaRPr lang="en-US" altLang="ja-JP" dirty="0"/>
          </a:p>
        </p:txBody>
      </p:sp>
      <p:sp>
        <p:nvSpPr>
          <p:cNvPr id="15" name="正方形/長方形 14">
            <a:extLst>
              <a:ext uri="{FF2B5EF4-FFF2-40B4-BE49-F238E27FC236}">
                <a16:creationId xmlns:a16="http://schemas.microsoft.com/office/drawing/2014/main" id="{5DC67129-35E7-48F4-982B-98A09B175A0B}"/>
              </a:ext>
            </a:extLst>
          </p:cNvPr>
          <p:cNvSpPr/>
          <p:nvPr/>
        </p:nvSpPr>
        <p:spPr bwMode="gray">
          <a:xfrm>
            <a:off x="2165176" y="5165229"/>
            <a:ext cx="7324897" cy="115200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a:t>
            </a:r>
            <a:r>
              <a:rPr kumimoji="1" lang="en-US" altLang="ja-JP" sz="1200" dirty="0"/>
              <a:t>P1</a:t>
            </a:r>
            <a:r>
              <a:rPr kumimoji="1" lang="ja-JP" altLang="en-US" sz="1200" dirty="0"/>
              <a:t>記載の社会課題に対して、既存のソリューションと比較した新規性・独自性が分かるように記載してください。＞　　　　　　　　　　　　　　　　　　　　　　　　　　　　　　　</a:t>
            </a:r>
            <a:endParaRPr kumimoji="1" lang="en-US" altLang="ja-JP" sz="1200" dirty="0"/>
          </a:p>
        </p:txBody>
      </p:sp>
      <p:sp>
        <p:nvSpPr>
          <p:cNvPr id="16" name="四角形: 角を丸くする 15">
            <a:extLst>
              <a:ext uri="{FF2B5EF4-FFF2-40B4-BE49-F238E27FC236}">
                <a16:creationId xmlns:a16="http://schemas.microsoft.com/office/drawing/2014/main" id="{E45F840E-F82F-423C-8965-D1A17B249FBF}"/>
              </a:ext>
            </a:extLst>
          </p:cNvPr>
          <p:cNvSpPr/>
          <p:nvPr/>
        </p:nvSpPr>
        <p:spPr bwMode="gray">
          <a:xfrm>
            <a:off x="2321331" y="675092"/>
            <a:ext cx="7165345" cy="340908"/>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b="0" u="none" strike="noStrike" kern="1200" cap="none" spc="0" normalizeH="0" baseline="0" noProof="0" dirty="0">
                <a:ln>
                  <a:noFill/>
                </a:ln>
                <a:solidFill>
                  <a:srgbClr val="97999B"/>
                </a:solidFill>
                <a:effectLst/>
                <a:uLnTx/>
                <a:uFillTx/>
                <a:latin typeface="+mn-lt"/>
                <a:ea typeface="+mn-ea"/>
                <a:cs typeface="+mn-cs"/>
              </a:rPr>
              <a:t>多摩地域における特徴を踏まえた新規性・独自性について以下の項目を利用して記載してください</a:t>
            </a:r>
            <a:endParaRPr kumimoji="1" lang="ja-JP" altLang="en-US" sz="1400" b="0" i="0" u="none" strike="noStrike" kern="1200" cap="none" spc="0" normalizeH="0" baseline="0" noProof="0" dirty="0">
              <a:ln>
                <a:noFill/>
              </a:ln>
              <a:solidFill>
                <a:srgbClr val="97999B"/>
              </a:solidFill>
              <a:effectLst/>
              <a:uLnTx/>
              <a:uFillTx/>
              <a:latin typeface="+mn-lt"/>
              <a:ea typeface="+mn-ea"/>
              <a:cs typeface="+mn-cs"/>
            </a:endParaRPr>
          </a:p>
        </p:txBody>
      </p:sp>
    </p:spTree>
    <p:extLst>
      <p:ext uri="{BB962C8B-B14F-4D97-AF65-F5344CB8AC3E}">
        <p14:creationId xmlns:p14="http://schemas.microsoft.com/office/powerpoint/2010/main" val="989740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lstStyle/>
          <a:p>
            <a:r>
              <a:rPr lang="ja-JP" altLang="en-US" dirty="0"/>
              <a:t>２</a:t>
            </a:r>
            <a:r>
              <a:rPr kumimoji="1" lang="ja-JP" altLang="en-US" dirty="0"/>
              <a:t>．ビジネスモデル </a:t>
            </a:r>
            <a:r>
              <a:rPr lang="en-US" altLang="ja-JP" dirty="0"/>
              <a:t>– </a:t>
            </a:r>
            <a:r>
              <a:rPr lang="ja-JP" altLang="en-US" dirty="0"/>
              <a:t>イメージ図</a:t>
            </a:r>
            <a:endParaRPr kumimoji="1" lang="ja-JP" altLang="en-US" dirty="0"/>
          </a:p>
        </p:txBody>
      </p:sp>
      <p:sp>
        <p:nvSpPr>
          <p:cNvPr id="34" name="スライド番号プレースホルダー 2">
            <a:extLst>
              <a:ext uri="{FF2B5EF4-FFF2-40B4-BE49-F238E27FC236}">
                <a16:creationId xmlns:a16="http://schemas.microsoft.com/office/drawing/2014/main" id="{7182AF68-0D67-4B81-8122-3FBC4051EAE8}"/>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3</a:t>
            </a:fld>
            <a:endParaRPr lang="ja-JP" altLang="en-US" dirty="0"/>
          </a:p>
        </p:txBody>
      </p:sp>
      <p:grpSp>
        <p:nvGrpSpPr>
          <p:cNvPr id="8" name="グループ化 7">
            <a:extLst>
              <a:ext uri="{FF2B5EF4-FFF2-40B4-BE49-F238E27FC236}">
                <a16:creationId xmlns:a16="http://schemas.microsoft.com/office/drawing/2014/main" id="{7D814E41-7101-4B88-8CCB-2E5B8183CC44}"/>
              </a:ext>
            </a:extLst>
          </p:cNvPr>
          <p:cNvGrpSpPr/>
          <p:nvPr/>
        </p:nvGrpSpPr>
        <p:grpSpPr>
          <a:xfrm>
            <a:off x="6006165" y="203357"/>
            <a:ext cx="3735367" cy="383784"/>
            <a:chOff x="4259313" y="277738"/>
            <a:chExt cx="2760089" cy="265400"/>
          </a:xfrm>
        </p:grpSpPr>
        <p:sp>
          <p:nvSpPr>
            <p:cNvPr id="9" name="テキスト ボックス 8">
              <a:extLst>
                <a:ext uri="{FF2B5EF4-FFF2-40B4-BE49-F238E27FC236}">
                  <a16:creationId xmlns:a16="http://schemas.microsoft.com/office/drawing/2014/main" id="{71351900-8C76-4825-8224-7414732A26EB}"/>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②新規性・独自性</a:t>
              </a:r>
            </a:p>
          </p:txBody>
        </p:sp>
        <p:sp>
          <p:nvSpPr>
            <p:cNvPr id="10" name="テキスト ボックス 9">
              <a:extLst>
                <a:ext uri="{FF2B5EF4-FFF2-40B4-BE49-F238E27FC236}">
                  <a16:creationId xmlns:a16="http://schemas.microsoft.com/office/drawing/2014/main" id="{D5E99EE8-879C-4925-8DCD-5AF35F9392C9}"/>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11" name="正方形/長方形 10">
            <a:extLst>
              <a:ext uri="{FF2B5EF4-FFF2-40B4-BE49-F238E27FC236}">
                <a16:creationId xmlns:a16="http://schemas.microsoft.com/office/drawing/2014/main" id="{7769021E-7AD2-43DB-851A-7362A2F854F6}"/>
              </a:ext>
            </a:extLst>
          </p:cNvPr>
          <p:cNvSpPr/>
          <p:nvPr/>
        </p:nvSpPr>
        <p:spPr bwMode="gray">
          <a:xfrm>
            <a:off x="417000" y="1015999"/>
            <a:ext cx="9073075" cy="5567997"/>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35" name="四角形: 角を丸くする 34">
            <a:extLst>
              <a:ext uri="{FF2B5EF4-FFF2-40B4-BE49-F238E27FC236}">
                <a16:creationId xmlns:a16="http://schemas.microsoft.com/office/drawing/2014/main" id="{5D5CEDCE-982B-4FDA-9A00-D9E1EE2CA2E3}"/>
              </a:ext>
            </a:extLst>
          </p:cNvPr>
          <p:cNvSpPr/>
          <p:nvPr/>
        </p:nvSpPr>
        <p:spPr bwMode="gray">
          <a:xfrm>
            <a:off x="1916740" y="5175007"/>
            <a:ext cx="5611528" cy="1078030"/>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b="0" i="0" u="none" strike="noStrike" kern="1200" cap="none" spc="0" normalizeH="0" baseline="0" noProof="0" dirty="0">
                <a:ln>
                  <a:noFill/>
                </a:ln>
                <a:solidFill>
                  <a:srgbClr val="97999B"/>
                </a:solidFill>
                <a:effectLst/>
                <a:uLnTx/>
                <a:uFillTx/>
                <a:latin typeface="+mn-lt"/>
                <a:ea typeface="+mn-ea"/>
                <a:cs typeface="+mn-cs"/>
              </a:rPr>
              <a:t>ビジネス</a:t>
            </a:r>
            <a:r>
              <a:rPr kumimoji="1" lang="ja-JP" altLang="en-US" sz="1400" dirty="0">
                <a:solidFill>
                  <a:srgbClr val="97999B"/>
                </a:solidFill>
                <a:latin typeface="+mn-lt"/>
                <a:cs typeface="+mn-cs"/>
              </a:rPr>
              <a:t>モデル</a:t>
            </a:r>
            <a:r>
              <a:rPr kumimoji="1" lang="ja-JP" altLang="en-US" sz="1400" b="0" i="0" u="none" strike="noStrike" kern="1200" cap="none" spc="0" normalizeH="0" baseline="0" noProof="0" dirty="0">
                <a:ln>
                  <a:noFill/>
                </a:ln>
                <a:solidFill>
                  <a:srgbClr val="97999B"/>
                </a:solidFill>
                <a:effectLst/>
                <a:uLnTx/>
                <a:uFillTx/>
                <a:latin typeface="+mn-lt"/>
                <a:ea typeface="+mn-ea"/>
                <a:cs typeface="+mn-cs"/>
              </a:rPr>
              <a:t>の概要（全体像）を</a:t>
            </a:r>
            <a:r>
              <a:rPr lang="ja-JP" altLang="en-US" sz="1400" i="0" dirty="0">
                <a:solidFill>
                  <a:srgbClr val="97999B"/>
                </a:solidFill>
              </a:rPr>
              <a:t>図やイラストを用いて記載してください。</a:t>
            </a:r>
            <a:endParaRPr lang="en-US" altLang="ja-JP" sz="1400" i="0" dirty="0">
              <a:solidFill>
                <a:srgbClr val="97999B"/>
              </a:solidFill>
            </a:endParaRPr>
          </a:p>
          <a:p>
            <a:pPr marR="0" defTabSz="990564" rtl="0" eaLnBrk="1" fontAlgn="auto" latinLnBrk="0" hangingPunct="1">
              <a:lnSpc>
                <a:spcPct val="100000"/>
              </a:lnSpc>
              <a:spcBef>
                <a:spcPts val="0"/>
              </a:spcBef>
              <a:spcAft>
                <a:spcPts val="0"/>
              </a:spcAft>
              <a:buClrTx/>
              <a:buSzPct val="100000"/>
              <a:tabLst/>
            </a:pPr>
            <a:endParaRPr lang="en-US" altLang="ja-JP" sz="1400" dirty="0">
              <a:solidFill>
                <a:srgbClr val="97999B"/>
              </a:solidFill>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i="0" dirty="0">
                <a:solidFill>
                  <a:srgbClr val="97999B"/>
                </a:solidFill>
                <a:latin typeface="+mn-lt"/>
                <a:cs typeface="+mn-cs"/>
              </a:rPr>
              <a:t>ビジネスアイデアの取組内容、およびビジネスアイデアチームの各社の関わり方が明確となるように記載してください。</a:t>
            </a:r>
            <a:endParaRPr kumimoji="1" lang="ja-JP" altLang="en-US" sz="1400" b="0" i="0" u="none" strike="noStrike" kern="1200" cap="none" spc="0" normalizeH="0" baseline="0" noProof="0" dirty="0">
              <a:ln>
                <a:noFill/>
              </a:ln>
              <a:solidFill>
                <a:srgbClr val="97999B"/>
              </a:solidFill>
              <a:effectLst/>
              <a:uLnTx/>
              <a:uFillTx/>
              <a:latin typeface="+mn-lt"/>
              <a:ea typeface="+mn-ea"/>
              <a:cs typeface="+mn-cs"/>
            </a:endParaRPr>
          </a:p>
        </p:txBody>
      </p:sp>
    </p:spTree>
    <p:extLst>
      <p:ext uri="{BB962C8B-B14F-4D97-AF65-F5344CB8AC3E}">
        <p14:creationId xmlns:p14="http://schemas.microsoft.com/office/powerpoint/2010/main" val="284250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タイトル 3">
            <a:extLst>
              <a:ext uri="{FF2B5EF4-FFF2-40B4-BE49-F238E27FC236}">
                <a16:creationId xmlns:a16="http://schemas.microsoft.com/office/drawing/2014/main" id="{4E37DA3E-A2AA-4874-8C5A-D2516A77844B}"/>
              </a:ext>
            </a:extLst>
          </p:cNvPr>
          <p:cNvSpPr>
            <a:spLocks noGrp="1"/>
          </p:cNvSpPr>
          <p:nvPr>
            <p:ph type="title"/>
          </p:nvPr>
        </p:nvSpPr>
        <p:spPr>
          <a:xfrm>
            <a:off x="417000" y="180000"/>
            <a:ext cx="9072000" cy="615600"/>
          </a:xfrm>
        </p:spPr>
        <p:txBody>
          <a:bodyPr/>
          <a:lstStyle/>
          <a:p>
            <a:r>
              <a:rPr lang="ja-JP" altLang="en-US" dirty="0"/>
              <a:t>３．市場規模・比較優位性</a:t>
            </a:r>
            <a:endParaRPr kumimoji="1" lang="ja-JP" altLang="en-US" dirty="0"/>
          </a:p>
        </p:txBody>
      </p:sp>
      <p:sp>
        <p:nvSpPr>
          <p:cNvPr id="6" name="スライド番号プレースホルダー 2">
            <a:extLst>
              <a:ext uri="{FF2B5EF4-FFF2-40B4-BE49-F238E27FC236}">
                <a16:creationId xmlns:a16="http://schemas.microsoft.com/office/drawing/2014/main" id="{0EEBBA94-BC14-4D40-9AD2-42F0C2C15070}"/>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4</a:t>
            </a:fld>
            <a:endParaRPr lang="ja-JP" altLang="en-US" dirty="0"/>
          </a:p>
        </p:txBody>
      </p:sp>
      <p:sp>
        <p:nvSpPr>
          <p:cNvPr id="19" name="正方形/長方形 18">
            <a:extLst>
              <a:ext uri="{FF2B5EF4-FFF2-40B4-BE49-F238E27FC236}">
                <a16:creationId xmlns:a16="http://schemas.microsoft.com/office/drawing/2014/main" id="{004C7E6F-8443-4BCE-8FCB-C868B3C5B12F}"/>
              </a:ext>
            </a:extLst>
          </p:cNvPr>
          <p:cNvSpPr/>
          <p:nvPr/>
        </p:nvSpPr>
        <p:spPr bwMode="gray">
          <a:xfrm>
            <a:off x="5132388" y="4206240"/>
            <a:ext cx="4356612" cy="2109694"/>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endParaRPr kumimoji="1" lang="en-US" altLang="ja-JP" sz="1200" dirty="0"/>
          </a:p>
          <a:p>
            <a:pPr marL="88900" defTabSz="762000" eaLnBrk="0" hangingPunct="0">
              <a:lnSpc>
                <a:spcPct val="106000"/>
              </a:lnSpc>
              <a:spcBef>
                <a:spcPts val="0"/>
              </a:spcBef>
            </a:pPr>
            <a:endParaRPr kumimoji="1" lang="en-US" altLang="ja-JP" sz="1200" dirty="0"/>
          </a:p>
          <a:p>
            <a:pPr marL="88900" defTabSz="762000" eaLnBrk="0" hangingPunct="0">
              <a:lnSpc>
                <a:spcPct val="106000"/>
              </a:lnSpc>
              <a:spcBef>
                <a:spcPts val="0"/>
              </a:spcBef>
            </a:pPr>
            <a:endParaRPr kumimoji="1" lang="en-US" altLang="ja-JP" sz="1200" dirty="0"/>
          </a:p>
          <a:p>
            <a:pPr marL="88900" defTabSz="762000" eaLnBrk="0" hangingPunct="0">
              <a:lnSpc>
                <a:spcPct val="106000"/>
              </a:lnSpc>
              <a:spcBef>
                <a:spcPts val="0"/>
              </a:spcBef>
            </a:pPr>
            <a:r>
              <a:rPr kumimoji="1" lang="ja-JP" altLang="en-US" sz="1200" dirty="0"/>
              <a:t>＜上記の内容を裏付けるデータ等があれば、図表やイラストを用いて記載してください。＞</a:t>
            </a:r>
            <a:endParaRPr kumimoji="1" lang="en-US" altLang="ja-JP" sz="1200" dirty="0"/>
          </a:p>
          <a:p>
            <a:pPr marL="88900" defTabSz="762000" eaLnBrk="0" hangingPunct="0">
              <a:lnSpc>
                <a:spcPct val="106000"/>
              </a:lnSpc>
              <a:spcBef>
                <a:spcPts val="0"/>
              </a:spcBef>
            </a:pPr>
            <a:r>
              <a:rPr kumimoji="1" lang="en-US" altLang="ja-JP" sz="1200" dirty="0"/>
              <a:t>※</a:t>
            </a:r>
            <a:r>
              <a:rPr kumimoji="1" lang="ja-JP" altLang="en-US" sz="1200" dirty="0"/>
              <a:t>この枠に入りきらない場合は</a:t>
            </a:r>
            <a:r>
              <a:rPr kumimoji="1" lang="en-US" altLang="ja-JP" sz="1200" dirty="0"/>
              <a:t>P6</a:t>
            </a:r>
            <a:r>
              <a:rPr kumimoji="1" lang="ja-JP" altLang="en-US" sz="1200" dirty="0"/>
              <a:t>に記載してください。</a:t>
            </a:r>
            <a:r>
              <a:rPr kumimoji="1" lang="ja-JP" altLang="en-US" sz="1200" strike="sngStrike" dirty="0">
                <a:solidFill>
                  <a:srgbClr val="FF0000"/>
                </a:solidFill>
              </a:rPr>
              <a:t>　</a:t>
            </a:r>
            <a:endParaRPr kumimoji="1" lang="en-US" altLang="ja-JP" sz="1200" dirty="0"/>
          </a:p>
        </p:txBody>
      </p:sp>
      <p:sp>
        <p:nvSpPr>
          <p:cNvPr id="20" name="正方形/長方形 19">
            <a:extLst>
              <a:ext uri="{FF2B5EF4-FFF2-40B4-BE49-F238E27FC236}">
                <a16:creationId xmlns:a16="http://schemas.microsoft.com/office/drawing/2014/main" id="{9882C757-250E-4C71-A6AE-D4068B902F3F}"/>
              </a:ext>
            </a:extLst>
          </p:cNvPr>
          <p:cNvSpPr/>
          <p:nvPr/>
        </p:nvSpPr>
        <p:spPr bwMode="gray">
          <a:xfrm>
            <a:off x="415925" y="4206240"/>
            <a:ext cx="4356612" cy="2109694"/>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endParaRPr kumimoji="1" lang="en-US" altLang="ja-JP" sz="1200" dirty="0"/>
          </a:p>
          <a:p>
            <a:pPr marL="88900" defTabSz="762000" eaLnBrk="0" hangingPunct="0">
              <a:lnSpc>
                <a:spcPct val="106000"/>
              </a:lnSpc>
              <a:spcBef>
                <a:spcPts val="0"/>
              </a:spcBef>
            </a:pPr>
            <a:endParaRPr kumimoji="1" lang="en-US" altLang="ja-JP" sz="1200" dirty="0"/>
          </a:p>
          <a:p>
            <a:pPr marL="88900" defTabSz="762000" eaLnBrk="0" hangingPunct="0">
              <a:lnSpc>
                <a:spcPct val="106000"/>
              </a:lnSpc>
              <a:spcBef>
                <a:spcPts val="0"/>
              </a:spcBef>
            </a:pPr>
            <a:endParaRPr kumimoji="1" lang="en-US" altLang="ja-JP" sz="1200" dirty="0"/>
          </a:p>
          <a:p>
            <a:pPr marL="88900" defTabSz="762000" eaLnBrk="0" hangingPunct="0">
              <a:lnSpc>
                <a:spcPct val="106000"/>
              </a:lnSpc>
              <a:spcBef>
                <a:spcPts val="0"/>
              </a:spcBef>
            </a:pPr>
            <a:r>
              <a:rPr kumimoji="1" lang="ja-JP" altLang="en-US" sz="1200" dirty="0"/>
              <a:t>＜上記の内容を裏付けるデータ等があれば、図表やイラストを用いて記載してください。＞</a:t>
            </a:r>
            <a:endParaRPr kumimoji="1" lang="en-US" altLang="ja-JP" sz="1200" dirty="0"/>
          </a:p>
          <a:p>
            <a:pPr marL="88900" defTabSz="762000" eaLnBrk="0" hangingPunct="0">
              <a:lnSpc>
                <a:spcPct val="106000"/>
              </a:lnSpc>
              <a:spcBef>
                <a:spcPts val="0"/>
              </a:spcBef>
            </a:pPr>
            <a:r>
              <a:rPr kumimoji="1" lang="en-US" altLang="ja-JP" sz="1200" dirty="0"/>
              <a:t>※</a:t>
            </a:r>
            <a:r>
              <a:rPr kumimoji="1" lang="ja-JP" altLang="en-US" sz="1200" dirty="0"/>
              <a:t>この枠に入りきらない場合は</a:t>
            </a:r>
            <a:r>
              <a:rPr kumimoji="1" lang="en-US" altLang="ja-JP" sz="1200" dirty="0"/>
              <a:t>P6</a:t>
            </a:r>
            <a:r>
              <a:rPr kumimoji="1" lang="ja-JP" altLang="en-US" sz="1200" dirty="0"/>
              <a:t>に記載してください。</a:t>
            </a:r>
            <a:r>
              <a:rPr kumimoji="1" lang="ja-JP" altLang="en-US" sz="1200" strike="sngStrike" dirty="0">
                <a:solidFill>
                  <a:srgbClr val="FF0000"/>
                </a:solidFill>
              </a:rPr>
              <a:t>　</a:t>
            </a:r>
            <a:endParaRPr kumimoji="1" lang="en-US" altLang="ja-JP" sz="1200" dirty="0"/>
          </a:p>
        </p:txBody>
      </p:sp>
      <p:grpSp>
        <p:nvGrpSpPr>
          <p:cNvPr id="21" name="グループ化 20">
            <a:extLst>
              <a:ext uri="{FF2B5EF4-FFF2-40B4-BE49-F238E27FC236}">
                <a16:creationId xmlns:a16="http://schemas.microsoft.com/office/drawing/2014/main" id="{D1BC6ACC-4AE6-4CE4-928F-2000E69F45FF}"/>
              </a:ext>
            </a:extLst>
          </p:cNvPr>
          <p:cNvGrpSpPr/>
          <p:nvPr/>
        </p:nvGrpSpPr>
        <p:grpSpPr>
          <a:xfrm>
            <a:off x="6006165" y="203357"/>
            <a:ext cx="3735367" cy="383784"/>
            <a:chOff x="4259313" y="277738"/>
            <a:chExt cx="2760089" cy="265400"/>
          </a:xfrm>
        </p:grpSpPr>
        <p:sp>
          <p:nvSpPr>
            <p:cNvPr id="22" name="テキスト ボックス 21">
              <a:extLst>
                <a:ext uri="{FF2B5EF4-FFF2-40B4-BE49-F238E27FC236}">
                  <a16:creationId xmlns:a16="http://schemas.microsoft.com/office/drawing/2014/main" id="{D9963D7A-650F-438A-A8A8-78E04E4DF83F}"/>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③市場性・成長性</a:t>
              </a:r>
            </a:p>
          </p:txBody>
        </p:sp>
        <p:sp>
          <p:nvSpPr>
            <p:cNvPr id="23" name="テキスト ボックス 22">
              <a:extLst>
                <a:ext uri="{FF2B5EF4-FFF2-40B4-BE49-F238E27FC236}">
                  <a16:creationId xmlns:a16="http://schemas.microsoft.com/office/drawing/2014/main" id="{524A2F5B-F0F3-4493-837E-4533CDFA632C}"/>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4" name="正方形/長方形 23">
            <a:extLst>
              <a:ext uri="{FF2B5EF4-FFF2-40B4-BE49-F238E27FC236}">
                <a16:creationId xmlns:a16="http://schemas.microsoft.com/office/drawing/2014/main" id="{F9CF9DE8-7D2F-499A-A2A0-FA890FDBD89C}"/>
              </a:ext>
            </a:extLst>
          </p:cNvPr>
          <p:cNvSpPr/>
          <p:nvPr/>
        </p:nvSpPr>
        <p:spPr bwMode="gray">
          <a:xfrm>
            <a:off x="415925" y="1484311"/>
            <a:ext cx="4356612" cy="2548673"/>
          </a:xfrm>
          <a:prstGeom prst="rect">
            <a:avLst/>
          </a:prstGeom>
          <a:solidFill>
            <a:schemeClr val="bg1"/>
          </a:solidFill>
          <a:ln w="6350">
            <a:solidFill>
              <a:srgbClr val="A7A8AA"/>
            </a:solidFill>
            <a:miter lim="800000"/>
            <a:headEnd/>
            <a:tailEnd/>
          </a:ln>
        </p:spPr>
        <p:txBody>
          <a:bodyPr lIns="72000" tIns="72000" rIns="72000" bIns="72000" rtlCol="0" anchor="t"/>
          <a:lstStyle/>
          <a:p>
            <a:pPr marL="260350" indent="-171450" defTabSz="762000" eaLnBrk="0" hangingPunct="0">
              <a:lnSpc>
                <a:spcPct val="106000"/>
              </a:lnSpc>
              <a:spcBef>
                <a:spcPts val="0"/>
              </a:spcBef>
              <a:buFont typeface="Arial" panose="020B0604020202020204" pitchFamily="34" charset="0"/>
              <a:buChar char="•"/>
            </a:pPr>
            <a:r>
              <a:rPr kumimoji="1" lang="ja-JP" altLang="en-US" sz="1200" b="1" dirty="0"/>
              <a:t>＜</a:t>
            </a:r>
            <a:r>
              <a:rPr kumimoji="1" lang="ja-JP" altLang="en-US" sz="1200" dirty="0"/>
              <a:t>ビジネスアイデアの想定する市場の有無や、その市場でインパクトを期待出来得る根拠について記載してください。（仮説でも問題ありません。）＞</a:t>
            </a:r>
          </a:p>
        </p:txBody>
      </p:sp>
      <p:sp>
        <p:nvSpPr>
          <p:cNvPr id="25" name="フッター プレースホルダー 4">
            <a:extLst>
              <a:ext uri="{FF2B5EF4-FFF2-40B4-BE49-F238E27FC236}">
                <a16:creationId xmlns:a16="http://schemas.microsoft.com/office/drawing/2014/main" id="{E392435F-3D85-4642-9328-0E3FC313555D}"/>
              </a:ext>
            </a:extLst>
          </p:cNvPr>
          <p:cNvSpPr txBox="1">
            <a:spLocks/>
          </p:cNvSpPr>
          <p:nvPr/>
        </p:nvSpPr>
        <p:spPr bwMode="gray">
          <a:xfrm>
            <a:off x="415925" y="1016000"/>
            <a:ext cx="4357688"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市場規模</a:t>
            </a:r>
            <a:endParaRPr lang="en-US" altLang="ja-JP" dirty="0"/>
          </a:p>
        </p:txBody>
      </p:sp>
      <p:sp>
        <p:nvSpPr>
          <p:cNvPr id="26" name="正方形/長方形 25">
            <a:extLst>
              <a:ext uri="{FF2B5EF4-FFF2-40B4-BE49-F238E27FC236}">
                <a16:creationId xmlns:a16="http://schemas.microsoft.com/office/drawing/2014/main" id="{C382CE00-88F8-49FF-9964-C65C48A14AD7}"/>
              </a:ext>
            </a:extLst>
          </p:cNvPr>
          <p:cNvSpPr/>
          <p:nvPr/>
        </p:nvSpPr>
        <p:spPr bwMode="gray">
          <a:xfrm>
            <a:off x="5132388" y="1484311"/>
            <a:ext cx="4356612" cy="2548673"/>
          </a:xfrm>
          <a:prstGeom prst="rect">
            <a:avLst/>
          </a:prstGeom>
          <a:solidFill>
            <a:schemeClr val="bg1"/>
          </a:solidFill>
          <a:ln w="6350">
            <a:solidFill>
              <a:srgbClr val="A7A8AA"/>
            </a:solidFill>
            <a:miter lim="800000"/>
            <a:headEnd/>
            <a:tailEnd/>
          </a:ln>
        </p:spPr>
        <p:txBody>
          <a:bodyPr lIns="72000" tIns="72000" rIns="72000" bIns="72000" rtlCol="0" anchor="t"/>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a:t>
            </a:r>
            <a:r>
              <a:rPr kumimoji="1" lang="en-US" altLang="ja-JP" sz="1200" dirty="0"/>
              <a:t>P1</a:t>
            </a:r>
            <a:r>
              <a:rPr kumimoji="1" lang="ja-JP" altLang="en-US" sz="1200" dirty="0"/>
              <a:t>にご記載の社会課題に対して、既存のソリューションと比較して優位性が獲得出来得る根拠について記載してください。（仮説でも問題ありません。）＞</a:t>
            </a:r>
          </a:p>
        </p:txBody>
      </p:sp>
      <p:sp>
        <p:nvSpPr>
          <p:cNvPr id="27" name="フッター プレースホルダー 4">
            <a:extLst>
              <a:ext uri="{FF2B5EF4-FFF2-40B4-BE49-F238E27FC236}">
                <a16:creationId xmlns:a16="http://schemas.microsoft.com/office/drawing/2014/main" id="{9E551351-9105-434D-892F-4EE8E67BDE76}"/>
              </a:ext>
            </a:extLst>
          </p:cNvPr>
          <p:cNvSpPr txBox="1">
            <a:spLocks/>
          </p:cNvSpPr>
          <p:nvPr/>
        </p:nvSpPr>
        <p:spPr bwMode="gray">
          <a:xfrm>
            <a:off x="5132388" y="1016000"/>
            <a:ext cx="4357688"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比較優位性</a:t>
            </a:r>
            <a:endParaRPr lang="en-US" altLang="ja-JP" dirty="0"/>
          </a:p>
        </p:txBody>
      </p:sp>
      <p:sp>
        <p:nvSpPr>
          <p:cNvPr id="2" name="正方形/長方形 1">
            <a:extLst>
              <a:ext uri="{FF2B5EF4-FFF2-40B4-BE49-F238E27FC236}">
                <a16:creationId xmlns:a16="http://schemas.microsoft.com/office/drawing/2014/main" id="{66597A8E-72C8-40C4-A1E6-C4E39F206864}"/>
              </a:ext>
            </a:extLst>
          </p:cNvPr>
          <p:cNvSpPr/>
          <p:nvPr/>
        </p:nvSpPr>
        <p:spPr bwMode="gray">
          <a:xfrm>
            <a:off x="537237" y="4324185"/>
            <a:ext cx="560438" cy="263013"/>
          </a:xfrm>
          <a:prstGeom prst="rect">
            <a:avLst/>
          </a:prstGeom>
          <a:solidFill>
            <a:srgbClr val="DDEFE8"/>
          </a:solidFill>
          <a:ln w="19050" algn="ctr">
            <a:solidFill>
              <a:srgbClr val="DA291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任意</a:t>
            </a:r>
          </a:p>
        </p:txBody>
      </p:sp>
      <p:sp>
        <p:nvSpPr>
          <p:cNvPr id="14" name="正方形/長方形 13">
            <a:extLst>
              <a:ext uri="{FF2B5EF4-FFF2-40B4-BE49-F238E27FC236}">
                <a16:creationId xmlns:a16="http://schemas.microsoft.com/office/drawing/2014/main" id="{CE110AFD-AA2E-4D27-BE42-79E5C9E495AF}"/>
              </a:ext>
            </a:extLst>
          </p:cNvPr>
          <p:cNvSpPr/>
          <p:nvPr/>
        </p:nvSpPr>
        <p:spPr bwMode="gray">
          <a:xfrm>
            <a:off x="5323660" y="4324185"/>
            <a:ext cx="560438" cy="263013"/>
          </a:xfrm>
          <a:prstGeom prst="rect">
            <a:avLst/>
          </a:prstGeom>
          <a:solidFill>
            <a:srgbClr val="DDEFE8"/>
          </a:solidFill>
          <a:ln w="19050" algn="ctr">
            <a:solidFill>
              <a:srgbClr val="DA291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任意</a:t>
            </a:r>
          </a:p>
        </p:txBody>
      </p:sp>
    </p:spTree>
    <p:extLst>
      <p:ext uri="{BB962C8B-B14F-4D97-AF65-F5344CB8AC3E}">
        <p14:creationId xmlns:p14="http://schemas.microsoft.com/office/powerpoint/2010/main" val="3635377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タイトル 3">
            <a:extLst>
              <a:ext uri="{FF2B5EF4-FFF2-40B4-BE49-F238E27FC236}">
                <a16:creationId xmlns:a16="http://schemas.microsoft.com/office/drawing/2014/main" id="{4E37DA3E-A2AA-4874-8C5A-D2516A77844B}"/>
              </a:ext>
            </a:extLst>
          </p:cNvPr>
          <p:cNvSpPr>
            <a:spLocks noGrp="1"/>
          </p:cNvSpPr>
          <p:nvPr>
            <p:ph type="title"/>
          </p:nvPr>
        </p:nvSpPr>
        <p:spPr>
          <a:xfrm>
            <a:off x="417000" y="180000"/>
            <a:ext cx="9072000" cy="615600"/>
          </a:xfrm>
        </p:spPr>
        <p:txBody>
          <a:bodyPr/>
          <a:lstStyle/>
          <a:p>
            <a:r>
              <a:rPr lang="ja-JP" altLang="en-US" dirty="0"/>
              <a:t>４．ビジネスアイデアの実現可能性</a:t>
            </a:r>
            <a:endParaRPr kumimoji="1" lang="ja-JP" altLang="en-US" dirty="0"/>
          </a:p>
        </p:txBody>
      </p:sp>
      <p:sp>
        <p:nvSpPr>
          <p:cNvPr id="6" name="スライド番号プレースホルダー 2">
            <a:extLst>
              <a:ext uri="{FF2B5EF4-FFF2-40B4-BE49-F238E27FC236}">
                <a16:creationId xmlns:a16="http://schemas.microsoft.com/office/drawing/2014/main" id="{0EEBBA94-BC14-4D40-9AD2-42F0C2C15070}"/>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5</a:t>
            </a:fld>
            <a:endParaRPr lang="ja-JP" altLang="en-US" dirty="0"/>
          </a:p>
        </p:txBody>
      </p:sp>
      <p:grpSp>
        <p:nvGrpSpPr>
          <p:cNvPr id="21" name="グループ化 20">
            <a:extLst>
              <a:ext uri="{FF2B5EF4-FFF2-40B4-BE49-F238E27FC236}">
                <a16:creationId xmlns:a16="http://schemas.microsoft.com/office/drawing/2014/main" id="{D1BC6ACC-4AE6-4CE4-928F-2000E69F45FF}"/>
              </a:ext>
            </a:extLst>
          </p:cNvPr>
          <p:cNvGrpSpPr/>
          <p:nvPr/>
        </p:nvGrpSpPr>
        <p:grpSpPr>
          <a:xfrm>
            <a:off x="6006165" y="203357"/>
            <a:ext cx="3735367" cy="383784"/>
            <a:chOff x="4259313" y="277738"/>
            <a:chExt cx="2760089" cy="265400"/>
          </a:xfrm>
        </p:grpSpPr>
        <p:sp>
          <p:nvSpPr>
            <p:cNvPr id="22" name="テキスト ボックス 21">
              <a:extLst>
                <a:ext uri="{FF2B5EF4-FFF2-40B4-BE49-F238E27FC236}">
                  <a16:creationId xmlns:a16="http://schemas.microsoft.com/office/drawing/2014/main" id="{D9963D7A-650F-438A-A8A8-78E04E4DF83F}"/>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④実現可能性</a:t>
              </a:r>
            </a:p>
          </p:txBody>
        </p:sp>
        <p:sp>
          <p:nvSpPr>
            <p:cNvPr id="23" name="テキスト ボックス 22">
              <a:extLst>
                <a:ext uri="{FF2B5EF4-FFF2-40B4-BE49-F238E27FC236}">
                  <a16:creationId xmlns:a16="http://schemas.microsoft.com/office/drawing/2014/main" id="{524A2F5B-F0F3-4493-837E-4533CDFA632C}"/>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4" name="正方形/長方形 23">
            <a:extLst>
              <a:ext uri="{FF2B5EF4-FFF2-40B4-BE49-F238E27FC236}">
                <a16:creationId xmlns:a16="http://schemas.microsoft.com/office/drawing/2014/main" id="{F9CF9DE8-7D2F-499A-A2A0-FA890FDBD89C}"/>
              </a:ext>
            </a:extLst>
          </p:cNvPr>
          <p:cNvSpPr/>
          <p:nvPr/>
        </p:nvSpPr>
        <p:spPr bwMode="gray">
          <a:xfrm>
            <a:off x="415925" y="1484313"/>
            <a:ext cx="4356612" cy="5113337"/>
          </a:xfrm>
          <a:prstGeom prst="rect">
            <a:avLst/>
          </a:prstGeom>
          <a:solidFill>
            <a:schemeClr val="bg1"/>
          </a:solidFill>
          <a:ln w="6350">
            <a:solidFill>
              <a:srgbClr val="A7A8AA"/>
            </a:solidFill>
            <a:miter lim="800000"/>
            <a:headEnd/>
            <a:tailEnd/>
          </a:ln>
        </p:spPr>
        <p:txBody>
          <a:bodyPr lIns="72000" tIns="72000" rIns="72000" bIns="72000" rtlCol="0" anchor="t"/>
          <a:lstStyle/>
          <a:p>
            <a:pPr marL="260350" indent="-171450" defTabSz="762000" eaLnBrk="0" hangingPunct="0">
              <a:lnSpc>
                <a:spcPct val="106000"/>
              </a:lnSpc>
              <a:spcBef>
                <a:spcPts val="0"/>
              </a:spcBef>
              <a:buFont typeface="Arial" panose="020B0604020202020204" pitchFamily="34" charset="0"/>
              <a:buChar char="•"/>
            </a:pPr>
            <a:r>
              <a:rPr kumimoji="1" lang="ja-JP" altLang="en-US" sz="1200" b="1" dirty="0"/>
              <a:t>＜</a:t>
            </a:r>
            <a:r>
              <a:rPr lang="ja-JP" altLang="en-US" sz="1200" dirty="0"/>
              <a:t>ビジネスアイデアの実現を</a:t>
            </a:r>
            <a:r>
              <a:rPr lang="ja-JP" altLang="en-US" sz="1200" u="none" strike="noStrike" dirty="0">
                <a:effectLst/>
                <a:latin typeface="+mn-ea"/>
                <a:ea typeface="+mn-ea"/>
              </a:rPr>
              <a:t>阻害する要因（</a:t>
            </a:r>
            <a:r>
              <a:rPr lang="ja-JP" altLang="en-US" sz="1200" dirty="0">
                <a:latin typeface="+mn-ea"/>
              </a:rPr>
              <a:t>業界動向や社会背景、法規制、</a:t>
            </a:r>
            <a:r>
              <a:rPr lang="ja-JP" altLang="en-US" sz="1200" dirty="0">
                <a:solidFill>
                  <a:srgbClr val="000000"/>
                </a:solidFill>
                <a:latin typeface="+mn-ea"/>
              </a:rPr>
              <a:t>実証先検討</a:t>
            </a:r>
            <a:r>
              <a:rPr lang="ja-JP" altLang="en-US" sz="1200" dirty="0">
                <a:latin typeface="+mn-ea"/>
              </a:rPr>
              <a:t>など）や</a:t>
            </a:r>
            <a:r>
              <a:rPr lang="ja-JP" altLang="en-US" sz="1200" u="none" strike="noStrike" dirty="0">
                <a:effectLst/>
                <a:latin typeface="+mn-ea"/>
                <a:ea typeface="+mn-ea"/>
              </a:rPr>
              <a:t>リスク</a:t>
            </a:r>
            <a:r>
              <a:rPr kumimoji="1" lang="ja-JP" altLang="en-US" sz="1200" dirty="0"/>
              <a:t>への対応についての仮説について記載してください。＞</a:t>
            </a:r>
          </a:p>
        </p:txBody>
      </p:sp>
      <p:sp>
        <p:nvSpPr>
          <p:cNvPr id="25" name="フッター プレースホルダー 4">
            <a:extLst>
              <a:ext uri="{FF2B5EF4-FFF2-40B4-BE49-F238E27FC236}">
                <a16:creationId xmlns:a16="http://schemas.microsoft.com/office/drawing/2014/main" id="{E392435F-3D85-4642-9328-0E3FC313555D}"/>
              </a:ext>
            </a:extLst>
          </p:cNvPr>
          <p:cNvSpPr txBox="1">
            <a:spLocks/>
          </p:cNvSpPr>
          <p:nvPr/>
        </p:nvSpPr>
        <p:spPr bwMode="gray">
          <a:xfrm>
            <a:off x="415925" y="1016000"/>
            <a:ext cx="4356000"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ビジネス上の実現可能性</a:t>
            </a:r>
            <a:endParaRPr lang="en-US" altLang="ja-JP" dirty="0"/>
          </a:p>
        </p:txBody>
      </p:sp>
      <p:sp>
        <p:nvSpPr>
          <p:cNvPr id="27" name="フッター プレースホルダー 4">
            <a:extLst>
              <a:ext uri="{FF2B5EF4-FFF2-40B4-BE49-F238E27FC236}">
                <a16:creationId xmlns:a16="http://schemas.microsoft.com/office/drawing/2014/main" id="{9E551351-9105-434D-892F-4EE8E67BDE76}"/>
              </a:ext>
            </a:extLst>
          </p:cNvPr>
          <p:cNvSpPr txBox="1">
            <a:spLocks/>
          </p:cNvSpPr>
          <p:nvPr/>
        </p:nvSpPr>
        <p:spPr bwMode="gray">
          <a:xfrm>
            <a:off x="5132388" y="1016000"/>
            <a:ext cx="4356612"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技術上の実現可能性</a:t>
            </a:r>
            <a:endParaRPr lang="en-US" altLang="ja-JP" dirty="0"/>
          </a:p>
        </p:txBody>
      </p:sp>
      <p:sp>
        <p:nvSpPr>
          <p:cNvPr id="32" name="正方形/長方形 31">
            <a:extLst>
              <a:ext uri="{FF2B5EF4-FFF2-40B4-BE49-F238E27FC236}">
                <a16:creationId xmlns:a16="http://schemas.microsoft.com/office/drawing/2014/main" id="{81B547AA-2620-4594-8691-09BC1306284D}"/>
              </a:ext>
            </a:extLst>
          </p:cNvPr>
          <p:cNvSpPr/>
          <p:nvPr/>
        </p:nvSpPr>
        <p:spPr bwMode="gray">
          <a:xfrm>
            <a:off x="5132388" y="1482456"/>
            <a:ext cx="4357687" cy="1425131"/>
          </a:xfrm>
          <a:prstGeom prst="rect">
            <a:avLst/>
          </a:prstGeom>
          <a:solidFill>
            <a:schemeClr val="bg1"/>
          </a:solidFill>
          <a:ln w="6350">
            <a:solidFill>
              <a:srgbClr val="A7A8AA"/>
            </a:solidFill>
            <a:miter lim="800000"/>
            <a:headEnd/>
            <a:tailEnd/>
          </a:ln>
        </p:spPr>
        <p:txBody>
          <a:bodyPr lIns="72000" tIns="72000" rIns="72000" bIns="72000" rtlCol="0" anchor="t"/>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＜応用研究・開発（</a:t>
            </a:r>
            <a:r>
              <a:rPr kumimoji="1" lang="en-US" altLang="ja-JP" sz="1200" dirty="0"/>
              <a:t>P7</a:t>
            </a:r>
            <a:r>
              <a:rPr kumimoji="1" lang="ja-JP" altLang="en-US" sz="1200" dirty="0"/>
              <a:t>参照）の進捗状況を記載してください＞</a:t>
            </a:r>
            <a:endParaRPr kumimoji="1" lang="en-US" altLang="ja-JP" sz="1200" dirty="0"/>
          </a:p>
          <a:p>
            <a:pPr marL="88900" defTabSz="762000" eaLnBrk="0" hangingPunct="0">
              <a:lnSpc>
                <a:spcPct val="106000"/>
              </a:lnSpc>
              <a:spcBef>
                <a:spcPts val="0"/>
              </a:spcBef>
            </a:pPr>
            <a:r>
              <a:rPr kumimoji="1" lang="en-US" altLang="ja-JP" sz="1200" dirty="0"/>
              <a:t>※</a:t>
            </a:r>
            <a:r>
              <a:rPr kumimoji="1" lang="ja-JP" altLang="en-US" sz="1200" dirty="0"/>
              <a:t>図表・イラストを用いる場合は、</a:t>
            </a:r>
            <a:r>
              <a:rPr kumimoji="1" lang="en-US" altLang="ja-JP" sz="1200" dirty="0"/>
              <a:t>P6</a:t>
            </a:r>
            <a:r>
              <a:rPr kumimoji="1" lang="ja-JP" altLang="en-US" sz="1200" dirty="0"/>
              <a:t>に記載してください。</a:t>
            </a:r>
            <a:r>
              <a:rPr kumimoji="1" lang="ja-JP" altLang="en-US" sz="1200" strike="sngStrike" dirty="0">
                <a:solidFill>
                  <a:srgbClr val="FF0000"/>
                </a:solidFill>
              </a:rPr>
              <a:t>　</a:t>
            </a:r>
            <a:endParaRPr kumimoji="1" lang="en-US" altLang="ja-JP" sz="1200" dirty="0"/>
          </a:p>
          <a:p>
            <a:pPr marL="88900" defTabSz="762000" eaLnBrk="0" hangingPunct="0">
              <a:lnSpc>
                <a:spcPct val="106000"/>
              </a:lnSpc>
              <a:spcBef>
                <a:spcPts val="0"/>
              </a:spcBef>
            </a:pPr>
            <a:endParaRPr kumimoji="1" lang="en-US" altLang="ja-JP" sz="1200" dirty="0"/>
          </a:p>
          <a:p>
            <a:pPr marL="260350" indent="-17145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18" name="テキスト ボックス 17">
            <a:extLst>
              <a:ext uri="{FF2B5EF4-FFF2-40B4-BE49-F238E27FC236}">
                <a16:creationId xmlns:a16="http://schemas.microsoft.com/office/drawing/2014/main" id="{B70E210D-732A-4328-A755-BBF9036430D9}"/>
              </a:ext>
            </a:extLst>
          </p:cNvPr>
          <p:cNvSpPr txBox="1"/>
          <p:nvPr/>
        </p:nvSpPr>
        <p:spPr bwMode="gray">
          <a:xfrm>
            <a:off x="5132388" y="2982884"/>
            <a:ext cx="4357687" cy="553998"/>
          </a:xfrm>
          <a:prstGeom prst="rect">
            <a:avLst/>
          </a:prstGeom>
          <a:noFill/>
        </p:spPr>
        <p:txBody>
          <a:bodyPr wrap="square" lIns="0" tIns="0" rIns="0" bIns="0" rtlCol="0">
            <a:sp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t>③ビジネスアイデアの検証フェーズ（</a:t>
            </a:r>
            <a:r>
              <a:rPr kumimoji="1" lang="en-US" altLang="ja-JP" sz="1200" dirty="0"/>
              <a:t>P7</a:t>
            </a:r>
            <a:r>
              <a:rPr kumimoji="1" lang="ja-JP" altLang="en-US" sz="1200" dirty="0"/>
              <a:t>参照）に進むための現時点の応用研究開発上の課題が残っている場合</a:t>
            </a:r>
            <a:r>
              <a:rPr kumimoji="1" lang="ja-JP" altLang="en-US" sz="1200" dirty="0">
                <a:solidFill>
                  <a:prstClr val="black"/>
                </a:solidFill>
                <a:latin typeface="+mn-lt"/>
                <a:cs typeface="+mn-cs"/>
              </a:rPr>
              <a:t>は、以下に可能な範囲で記載してください。</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9" name="フッター プレースホルダー 4">
            <a:extLst>
              <a:ext uri="{FF2B5EF4-FFF2-40B4-BE49-F238E27FC236}">
                <a16:creationId xmlns:a16="http://schemas.microsoft.com/office/drawing/2014/main" id="{2D6430D7-B8C7-42FC-A7ED-DE88A4B25A12}"/>
              </a:ext>
            </a:extLst>
          </p:cNvPr>
          <p:cNvSpPr txBox="1">
            <a:spLocks/>
          </p:cNvSpPr>
          <p:nvPr/>
        </p:nvSpPr>
        <p:spPr bwMode="gray">
          <a:xfrm>
            <a:off x="5132389" y="3575068"/>
            <a:ext cx="1203097" cy="524030"/>
          </a:xfrm>
          <a:prstGeom prst="rect">
            <a:avLst/>
          </a:prstGeom>
          <a:solidFill>
            <a:srgbClr val="53565A"/>
          </a:solidFill>
          <a:ln w="6350">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応用研究・開発</a:t>
            </a:r>
            <a:br>
              <a:rPr lang="en-US" altLang="ja-JP" dirty="0"/>
            </a:br>
            <a:r>
              <a:rPr lang="ja-JP" altLang="en-US" dirty="0"/>
              <a:t>完了見込み時期</a:t>
            </a:r>
            <a:endParaRPr lang="en-US" altLang="ja-JP" dirty="0"/>
          </a:p>
        </p:txBody>
      </p:sp>
      <p:sp>
        <p:nvSpPr>
          <p:cNvPr id="20" name="正方形/長方形 19">
            <a:extLst>
              <a:ext uri="{FF2B5EF4-FFF2-40B4-BE49-F238E27FC236}">
                <a16:creationId xmlns:a16="http://schemas.microsoft.com/office/drawing/2014/main" id="{6BA312B5-6FCE-4FE9-8240-BBAE9E344611}"/>
              </a:ext>
            </a:extLst>
          </p:cNvPr>
          <p:cNvSpPr/>
          <p:nvPr/>
        </p:nvSpPr>
        <p:spPr bwMode="gray">
          <a:xfrm>
            <a:off x="6411686" y="3575068"/>
            <a:ext cx="3078389" cy="524030"/>
          </a:xfrm>
          <a:prstGeom prst="rect">
            <a:avLst/>
          </a:prstGeom>
          <a:solidFill>
            <a:schemeClr val="bg1"/>
          </a:solidFill>
          <a:ln w="6350">
            <a:solidFill>
              <a:srgbClr val="A7A8AA"/>
            </a:solidFill>
            <a:miter lim="800000"/>
            <a:headEnd/>
            <a:tailEnd/>
          </a:ln>
        </p:spPr>
        <p:txBody>
          <a:bodyPr lIns="72000" tIns="72000" rIns="72000" bIns="72000" rtlCol="0" anchor="ctr"/>
          <a:lstStyle/>
          <a:p>
            <a:pPr algn="ctr" defTabSz="762000" eaLnBrk="0" hangingPunct="0">
              <a:lnSpc>
                <a:spcPct val="106000"/>
              </a:lnSpc>
              <a:spcBef>
                <a:spcPts val="0"/>
              </a:spcBef>
            </a:pPr>
            <a:r>
              <a:rPr lang="ja-JP" altLang="en-US" sz="1200" dirty="0">
                <a:latin typeface="Calibri" panose="020F0502020204030204" pitchFamily="34" charset="0"/>
                <a:ea typeface="Yu Gothic UI" panose="020B0500000000000000" pitchFamily="50" charset="-128"/>
                <a:cs typeface="Times New Roman" panose="02020603050405020304" pitchFamily="18" charset="0"/>
              </a:rPr>
              <a:t>［　　　　年　　月頃　］</a:t>
            </a:r>
            <a:endParaRPr lang="en-US" altLang="ja-JP" sz="1200" dirty="0">
              <a:latin typeface="Calibri" panose="020F0502020204030204" pitchFamily="34" charset="0"/>
              <a:ea typeface="Yu Gothic UI" panose="020B0500000000000000" pitchFamily="50" charset="-128"/>
              <a:cs typeface="Times New Roman" panose="02020603050405020304" pitchFamily="18" charset="0"/>
            </a:endParaRPr>
          </a:p>
        </p:txBody>
      </p:sp>
      <p:graphicFrame>
        <p:nvGraphicFramePr>
          <p:cNvPr id="26" name="表 2">
            <a:extLst>
              <a:ext uri="{FF2B5EF4-FFF2-40B4-BE49-F238E27FC236}">
                <a16:creationId xmlns:a16="http://schemas.microsoft.com/office/drawing/2014/main" id="{64E60D94-3AC2-484A-9F3E-3D13361B4D63}"/>
              </a:ext>
            </a:extLst>
          </p:cNvPr>
          <p:cNvGraphicFramePr>
            <a:graphicFrameLocks noGrp="1"/>
          </p:cNvGraphicFramePr>
          <p:nvPr>
            <p:extLst>
              <p:ext uri="{D42A27DB-BD31-4B8C-83A1-F6EECF244321}">
                <p14:modId xmlns:p14="http://schemas.microsoft.com/office/powerpoint/2010/main" val="3112918667"/>
              </p:ext>
            </p:extLst>
          </p:nvPr>
        </p:nvGraphicFramePr>
        <p:xfrm>
          <a:off x="5132388" y="4174395"/>
          <a:ext cx="4357687" cy="2419035"/>
        </p:xfrm>
        <a:graphic>
          <a:graphicData uri="http://schemas.openxmlformats.org/drawingml/2006/table">
            <a:tbl>
              <a:tblPr firstRow="1" bandRow="1">
                <a:tableStyleId>{5C22544A-7EE6-4342-B048-85BDC9FD1C3A}</a:tableStyleId>
              </a:tblPr>
              <a:tblGrid>
                <a:gridCol w="1462943">
                  <a:extLst>
                    <a:ext uri="{9D8B030D-6E8A-4147-A177-3AD203B41FA5}">
                      <a16:colId xmlns:a16="http://schemas.microsoft.com/office/drawing/2014/main" val="2835184485"/>
                    </a:ext>
                  </a:extLst>
                </a:gridCol>
                <a:gridCol w="1893633">
                  <a:extLst>
                    <a:ext uri="{9D8B030D-6E8A-4147-A177-3AD203B41FA5}">
                      <a16:colId xmlns:a16="http://schemas.microsoft.com/office/drawing/2014/main" val="3104526123"/>
                    </a:ext>
                  </a:extLst>
                </a:gridCol>
                <a:gridCol w="1001111">
                  <a:extLst>
                    <a:ext uri="{9D8B030D-6E8A-4147-A177-3AD203B41FA5}">
                      <a16:colId xmlns:a16="http://schemas.microsoft.com/office/drawing/2014/main" val="4244394730"/>
                    </a:ext>
                  </a:extLst>
                </a:gridCol>
              </a:tblGrid>
              <a:tr h="451771">
                <a:tc>
                  <a:txBody>
                    <a:bodyPr/>
                    <a:lstStyle/>
                    <a:p>
                      <a:pPr algn="ctr"/>
                      <a:r>
                        <a:rPr kumimoji="1" lang="ja-JP" altLang="en-US" sz="1200" dirty="0"/>
                        <a:t>完了までの</a:t>
                      </a:r>
                      <a:endParaRPr kumimoji="1" lang="en-US" altLang="ja-JP" sz="1200" dirty="0"/>
                    </a:p>
                    <a:p>
                      <a:pPr algn="ctr"/>
                      <a:r>
                        <a:rPr kumimoji="1" lang="ja-JP" altLang="en-US" sz="1200" dirty="0"/>
                        <a:t>課題・タスク</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A7A8AA"/>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sz="1200" dirty="0"/>
                        <a:t>対応方針</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A7A8AA"/>
                      </a:solidFill>
                      <a:prstDash val="solid"/>
                      <a:round/>
                      <a:headEnd type="none" w="med" len="med"/>
                      <a:tailEnd type="none" w="med" len="med"/>
                    </a:lnB>
                    <a:lnTlToBr w="12700" cmpd="sng">
                      <a:noFill/>
                      <a:prstDash val="solid"/>
                    </a:lnTlToBr>
                    <a:lnBlToTr w="12700" cmpd="sng">
                      <a:noFill/>
                      <a:prstDash val="solid"/>
                    </a:lnBlToTr>
                    <a:solidFill>
                      <a:srgbClr val="53565A"/>
                    </a:solidFill>
                  </a:tcPr>
                </a:tc>
                <a:tc>
                  <a:txBody>
                    <a:bodyPr/>
                    <a:lstStyle/>
                    <a:p>
                      <a:pPr algn="ctr"/>
                      <a:r>
                        <a:rPr kumimoji="1" lang="ja-JP" altLang="en-US" sz="1200" dirty="0"/>
                        <a:t>完了見込</a:t>
                      </a:r>
                    </a:p>
                  </a:txBody>
                  <a:tcPr anchor="ctr">
                    <a:lnL w="6350" cap="flat" cmpd="sng" algn="ctr">
                      <a:no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rgbClr val="53565A"/>
                    </a:solidFill>
                  </a:tcPr>
                </a:tc>
                <a:extLst>
                  <a:ext uri="{0D108BD9-81ED-4DB2-BD59-A6C34878D82A}">
                    <a16:rowId xmlns:a16="http://schemas.microsoft.com/office/drawing/2014/main" val="4144880554"/>
                  </a:ext>
                </a:extLst>
              </a:tr>
              <a:tr h="653945">
                <a:tc>
                  <a:txBody>
                    <a:bodyPr/>
                    <a:lstStyle/>
                    <a:p>
                      <a:pPr marL="0" indent="0">
                        <a:buFont typeface="Arial" panose="020B0604020202020204" pitchFamily="34" charset="0"/>
                        <a:buNone/>
                      </a:pPr>
                      <a:endParaRPr kumimoji="1" lang="ja-JP" altLang="en-US" sz="1100" dirty="0"/>
                    </a:p>
                  </a:txBody>
                  <a:tcPr>
                    <a:lnL w="6350" cap="flat" cmpd="sng" algn="ctr">
                      <a:solidFill>
                        <a:srgbClr val="A7A8AA"/>
                      </a:solid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ja-JP" altLang="en-US" sz="1100" dirty="0"/>
                    </a:p>
                  </a:txBody>
                  <a:tcPr>
                    <a:lnL w="6350" cap="flat" cmpd="sng" algn="ctr">
                      <a:solidFill>
                        <a:srgbClr val="A7A8AA"/>
                      </a:solid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ja-JP" altLang="en-US" sz="1100" dirty="0"/>
                    </a:p>
                  </a:txBody>
                  <a:tcPr>
                    <a:lnL w="6350" cap="flat" cmpd="sng" algn="ctr">
                      <a:solidFill>
                        <a:srgbClr val="A7A8AA"/>
                      </a:solid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chemeClr val="bg1"/>
                    </a:solidFill>
                  </a:tcPr>
                </a:tc>
                <a:extLst>
                  <a:ext uri="{0D108BD9-81ED-4DB2-BD59-A6C34878D82A}">
                    <a16:rowId xmlns:a16="http://schemas.microsoft.com/office/drawing/2014/main" val="1840375054"/>
                  </a:ext>
                </a:extLst>
              </a:tr>
              <a:tr h="653945">
                <a:tc>
                  <a:txBody>
                    <a:bodyPr/>
                    <a:lstStyle/>
                    <a:p>
                      <a:pPr marL="0" indent="0">
                        <a:buFont typeface="Arial" panose="020B0604020202020204" pitchFamily="34" charset="0"/>
                        <a:buNone/>
                      </a:pPr>
                      <a:endParaRPr kumimoji="1" lang="ja-JP" altLang="en-US" sz="1100" b="0" u="none" dirty="0"/>
                    </a:p>
                  </a:txBody>
                  <a:tcPr>
                    <a:lnL w="6350" cap="flat" cmpd="sng" algn="ctr">
                      <a:solidFill>
                        <a:srgbClr val="A7A8AA"/>
                      </a:solid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1100" dirty="0"/>
                    </a:p>
                  </a:txBody>
                  <a:tcPr>
                    <a:lnL w="6350" cap="flat" cmpd="sng" algn="ctr">
                      <a:solidFill>
                        <a:srgbClr val="A7A8AA"/>
                      </a:solid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ja-JP" altLang="en-US" sz="1100" dirty="0"/>
                    </a:p>
                  </a:txBody>
                  <a:tcPr>
                    <a:lnL w="6350" cap="flat" cmpd="sng" algn="ctr">
                      <a:solidFill>
                        <a:srgbClr val="A7A8AA"/>
                      </a:solid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chemeClr val="bg1"/>
                    </a:solidFill>
                  </a:tcPr>
                </a:tc>
                <a:extLst>
                  <a:ext uri="{0D108BD9-81ED-4DB2-BD59-A6C34878D82A}">
                    <a16:rowId xmlns:a16="http://schemas.microsoft.com/office/drawing/2014/main" val="1371921788"/>
                  </a:ext>
                </a:extLst>
              </a:tr>
              <a:tr h="653945">
                <a:tc>
                  <a:txBody>
                    <a:bodyPr/>
                    <a:lstStyle/>
                    <a:p>
                      <a:endParaRPr kumimoji="1" lang="ja-JP" altLang="en-US" sz="1100" dirty="0"/>
                    </a:p>
                  </a:txBody>
                  <a:tcPr>
                    <a:lnL w="6350" cap="flat" cmpd="sng" algn="ctr">
                      <a:solidFill>
                        <a:srgbClr val="A7A8AA"/>
                      </a:solid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chemeClr val="bg1"/>
                    </a:solidFill>
                  </a:tcPr>
                </a:tc>
                <a:tc>
                  <a:txBody>
                    <a:bodyPr/>
                    <a:lstStyle/>
                    <a:p>
                      <a:endParaRPr kumimoji="1" lang="ja-JP" altLang="en-US" sz="1100" dirty="0"/>
                    </a:p>
                  </a:txBody>
                  <a:tcPr>
                    <a:lnL w="6350" cap="flat" cmpd="sng" algn="ctr">
                      <a:solidFill>
                        <a:srgbClr val="A7A8AA"/>
                      </a:solid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chemeClr val="bg1"/>
                    </a:solidFill>
                  </a:tcPr>
                </a:tc>
                <a:tc>
                  <a:txBody>
                    <a:bodyPr/>
                    <a:lstStyle/>
                    <a:p>
                      <a:endParaRPr kumimoji="1" lang="ja-JP" altLang="en-US" sz="1100" b="1" u="sng" dirty="0"/>
                    </a:p>
                  </a:txBody>
                  <a:tcPr>
                    <a:lnL w="6350" cap="flat" cmpd="sng" algn="ctr">
                      <a:solidFill>
                        <a:srgbClr val="A7A8AA"/>
                      </a:solidFill>
                      <a:prstDash val="solid"/>
                      <a:round/>
                      <a:headEnd type="none" w="med" len="med"/>
                      <a:tailEnd type="none" w="med" len="med"/>
                    </a:lnL>
                    <a:lnR w="6350" cap="flat" cmpd="sng" algn="ctr">
                      <a:solidFill>
                        <a:srgbClr val="A7A8AA"/>
                      </a:solidFill>
                      <a:prstDash val="solid"/>
                      <a:round/>
                      <a:headEnd type="none" w="med" len="med"/>
                      <a:tailEnd type="none" w="med" len="med"/>
                    </a:lnR>
                    <a:lnT w="6350" cap="flat" cmpd="sng" algn="ctr">
                      <a:solidFill>
                        <a:srgbClr val="A7A8AA"/>
                      </a:solidFill>
                      <a:prstDash val="solid"/>
                      <a:round/>
                      <a:headEnd type="none" w="med" len="med"/>
                      <a:tailEnd type="none" w="med" len="med"/>
                    </a:lnT>
                    <a:lnB w="6350" cap="flat" cmpd="sng" algn="ctr">
                      <a:solidFill>
                        <a:srgbClr val="A7A8AA"/>
                      </a:solidFill>
                      <a:prstDash val="solid"/>
                      <a:round/>
                      <a:headEnd type="none" w="med" len="med"/>
                      <a:tailEnd type="none" w="med" len="med"/>
                    </a:lnB>
                    <a:solidFill>
                      <a:schemeClr val="bg1"/>
                    </a:solidFill>
                  </a:tcPr>
                </a:tc>
                <a:extLst>
                  <a:ext uri="{0D108BD9-81ED-4DB2-BD59-A6C34878D82A}">
                    <a16:rowId xmlns:a16="http://schemas.microsoft.com/office/drawing/2014/main" val="1038932417"/>
                  </a:ext>
                </a:extLst>
              </a:tr>
            </a:tbl>
          </a:graphicData>
        </a:graphic>
      </p:graphicFrame>
    </p:spTree>
    <p:extLst>
      <p:ext uri="{BB962C8B-B14F-4D97-AF65-F5344CB8AC3E}">
        <p14:creationId xmlns:p14="http://schemas.microsoft.com/office/powerpoint/2010/main" val="2480670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a:extLst>
              <a:ext uri="{FF2B5EF4-FFF2-40B4-BE49-F238E27FC236}">
                <a16:creationId xmlns:a16="http://schemas.microsoft.com/office/drawing/2014/main" id="{6AC8B775-13FE-4543-A3E0-213E6A51604F}"/>
              </a:ext>
            </a:extLst>
          </p:cNvPr>
          <p:cNvSpPr/>
          <p:nvPr/>
        </p:nvSpPr>
        <p:spPr bwMode="gray">
          <a:xfrm>
            <a:off x="415924" y="1015999"/>
            <a:ext cx="9074151" cy="5567997"/>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48" name="タイトル 3">
            <a:extLst>
              <a:ext uri="{FF2B5EF4-FFF2-40B4-BE49-F238E27FC236}">
                <a16:creationId xmlns:a16="http://schemas.microsoft.com/office/drawing/2014/main" id="{4E37DA3E-A2AA-4874-8C5A-D2516A77844B}"/>
              </a:ext>
            </a:extLst>
          </p:cNvPr>
          <p:cNvSpPr>
            <a:spLocks noGrp="1"/>
          </p:cNvSpPr>
          <p:nvPr>
            <p:ph type="title"/>
          </p:nvPr>
        </p:nvSpPr>
        <p:spPr>
          <a:xfrm>
            <a:off x="417000" y="180000"/>
            <a:ext cx="9072000" cy="615600"/>
          </a:xfrm>
        </p:spPr>
        <p:txBody>
          <a:bodyPr/>
          <a:lstStyle/>
          <a:p>
            <a:r>
              <a:rPr lang="ja-JP" altLang="en-US" dirty="0"/>
              <a:t>５．その他（参考資料）</a:t>
            </a:r>
            <a:endParaRPr kumimoji="1" lang="ja-JP" altLang="en-US" dirty="0"/>
          </a:p>
        </p:txBody>
      </p:sp>
      <p:sp>
        <p:nvSpPr>
          <p:cNvPr id="6" name="スライド番号プレースホルダー 2">
            <a:extLst>
              <a:ext uri="{FF2B5EF4-FFF2-40B4-BE49-F238E27FC236}">
                <a16:creationId xmlns:a16="http://schemas.microsoft.com/office/drawing/2014/main" id="{0EEBBA94-BC14-4D40-9AD2-42F0C2C15070}"/>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6</a:t>
            </a:fld>
            <a:endParaRPr lang="ja-JP" altLang="en-US" dirty="0"/>
          </a:p>
        </p:txBody>
      </p:sp>
      <p:sp>
        <p:nvSpPr>
          <p:cNvPr id="15" name="四角形: 角を丸くする 14">
            <a:extLst>
              <a:ext uri="{FF2B5EF4-FFF2-40B4-BE49-F238E27FC236}">
                <a16:creationId xmlns:a16="http://schemas.microsoft.com/office/drawing/2014/main" id="{636D3896-67CA-4A5A-98BC-D19765B38D12}"/>
              </a:ext>
            </a:extLst>
          </p:cNvPr>
          <p:cNvSpPr/>
          <p:nvPr/>
        </p:nvSpPr>
        <p:spPr bwMode="gray">
          <a:xfrm>
            <a:off x="4078840" y="242980"/>
            <a:ext cx="5575203" cy="612633"/>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600" b="0" i="0" u="sng" strike="noStrike" kern="1200" cap="none" spc="0" normalizeH="0" baseline="0" noProof="0" dirty="0">
                <a:ln>
                  <a:noFill/>
                </a:ln>
                <a:solidFill>
                  <a:srgbClr val="97999B"/>
                </a:solidFill>
                <a:effectLst/>
                <a:uLnTx/>
                <a:uFillTx/>
                <a:latin typeface="+mn-lt"/>
                <a:ea typeface="+mn-ea"/>
                <a:cs typeface="+mn-cs"/>
              </a:rPr>
              <a:t>前ページまでに記載した内容</a:t>
            </a:r>
            <a:r>
              <a:rPr kumimoji="1" lang="ja-JP" altLang="en-US" sz="1400" b="0" i="0" u="none" strike="noStrike" kern="1200" cap="none" spc="0" normalizeH="0" baseline="0" noProof="0" dirty="0">
                <a:ln>
                  <a:noFill/>
                </a:ln>
                <a:solidFill>
                  <a:srgbClr val="97999B"/>
                </a:solidFill>
                <a:effectLst/>
                <a:uLnTx/>
                <a:uFillTx/>
                <a:latin typeface="+mn-lt"/>
                <a:ea typeface="+mn-ea"/>
                <a:cs typeface="+mn-cs"/>
              </a:rPr>
              <a:t>を補足するデータ、図表等があれば</a:t>
            </a:r>
            <a:br>
              <a:rPr kumimoji="1" lang="en-US" altLang="ja-JP" sz="1400" b="0" i="0" u="none" strike="noStrike" kern="1200" cap="none" spc="0" normalizeH="0" baseline="0" noProof="0" dirty="0">
                <a:ln>
                  <a:noFill/>
                </a:ln>
                <a:solidFill>
                  <a:srgbClr val="97999B"/>
                </a:solidFill>
                <a:effectLst/>
                <a:uLnTx/>
                <a:uFillTx/>
                <a:latin typeface="+mn-lt"/>
                <a:ea typeface="+mn-ea"/>
                <a:cs typeface="+mn-cs"/>
              </a:rPr>
            </a:br>
            <a:r>
              <a:rPr kumimoji="1" lang="ja-JP" altLang="en-US" sz="1400" b="0" i="0" u="none" strike="noStrike" kern="1200" cap="none" spc="0" normalizeH="0" baseline="0" noProof="0" dirty="0">
                <a:ln>
                  <a:noFill/>
                </a:ln>
                <a:solidFill>
                  <a:srgbClr val="97999B"/>
                </a:solidFill>
                <a:effectLst/>
                <a:uLnTx/>
                <a:uFillTx/>
                <a:latin typeface="+mn-lt"/>
                <a:ea typeface="+mn-ea"/>
                <a:cs typeface="+mn-cs"/>
              </a:rPr>
              <a:t>記載してください。</a:t>
            </a:r>
          </a:p>
        </p:txBody>
      </p:sp>
      <p:sp>
        <p:nvSpPr>
          <p:cNvPr id="7" name="正方形/長方形 6">
            <a:extLst>
              <a:ext uri="{FF2B5EF4-FFF2-40B4-BE49-F238E27FC236}">
                <a16:creationId xmlns:a16="http://schemas.microsoft.com/office/drawing/2014/main" id="{06F586F3-087E-4100-9838-AFB6E5C7F53C}"/>
              </a:ext>
            </a:extLst>
          </p:cNvPr>
          <p:cNvSpPr/>
          <p:nvPr/>
        </p:nvSpPr>
        <p:spPr bwMode="gray">
          <a:xfrm>
            <a:off x="537237" y="1134169"/>
            <a:ext cx="560438" cy="263013"/>
          </a:xfrm>
          <a:prstGeom prst="rect">
            <a:avLst/>
          </a:prstGeom>
          <a:solidFill>
            <a:srgbClr val="DDEFE8"/>
          </a:solidFill>
          <a:ln w="19050" algn="ctr">
            <a:solidFill>
              <a:srgbClr val="DA291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任意</a:t>
            </a:r>
          </a:p>
        </p:txBody>
      </p:sp>
    </p:spTree>
    <p:extLst>
      <p:ext uri="{BB962C8B-B14F-4D97-AF65-F5344CB8AC3E}">
        <p14:creationId xmlns:p14="http://schemas.microsoft.com/office/powerpoint/2010/main" val="2311429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1928B75-C85A-4917-A992-36995049D612}"/>
              </a:ext>
            </a:extLst>
          </p:cNvPr>
          <p:cNvSpPr>
            <a:spLocks noGrp="1"/>
          </p:cNvSpPr>
          <p:nvPr>
            <p:ph type="sldNum" sz="quarter" idx="10"/>
          </p:nvPr>
        </p:nvSpPr>
        <p:spPr/>
        <p:txBody>
          <a:bodyPr/>
          <a:lstStyle/>
          <a:p>
            <a:fld id="{543A0986-838B-4D2A-A95C-8CB1738263FE}" type="slidenum">
              <a:rPr lang="ja-JP" altLang="en-US" smtClean="0"/>
              <a:pPr/>
              <a:t>7</a:t>
            </a:fld>
            <a:endParaRPr lang="ja-JP" altLang="en-US" dirty="0"/>
          </a:p>
        </p:txBody>
      </p:sp>
      <p:sp>
        <p:nvSpPr>
          <p:cNvPr id="4" name="タイトル 3">
            <a:extLst>
              <a:ext uri="{FF2B5EF4-FFF2-40B4-BE49-F238E27FC236}">
                <a16:creationId xmlns:a16="http://schemas.microsoft.com/office/drawing/2014/main" id="{ACBD2BEB-69B8-4E80-8A09-101F69A18C86}"/>
              </a:ext>
            </a:extLst>
          </p:cNvPr>
          <p:cNvSpPr>
            <a:spLocks noGrp="1"/>
          </p:cNvSpPr>
          <p:nvPr>
            <p:ph type="title"/>
          </p:nvPr>
        </p:nvSpPr>
        <p:spPr/>
        <p:txBody>
          <a:bodyPr/>
          <a:lstStyle/>
          <a:p>
            <a:r>
              <a:rPr kumimoji="1" lang="ja-JP" altLang="en-US" dirty="0"/>
              <a:t>参考）一般的な製品・サービス開発フェーズと実施内容</a:t>
            </a:r>
          </a:p>
        </p:txBody>
      </p:sp>
      <p:sp>
        <p:nvSpPr>
          <p:cNvPr id="5" name="矢印: 五方向 4">
            <a:extLst>
              <a:ext uri="{FF2B5EF4-FFF2-40B4-BE49-F238E27FC236}">
                <a16:creationId xmlns:a16="http://schemas.microsoft.com/office/drawing/2014/main" id="{7356ACDE-6B91-443E-9618-1D18B97C8224}"/>
              </a:ext>
            </a:extLst>
          </p:cNvPr>
          <p:cNvSpPr/>
          <p:nvPr/>
        </p:nvSpPr>
        <p:spPr bwMode="gray">
          <a:xfrm>
            <a:off x="1280160" y="2054160"/>
            <a:ext cx="1224000" cy="1007120"/>
          </a:xfrm>
          <a:prstGeom prst="homePlate">
            <a:avLst>
              <a:gd name="adj" fmla="val 13124"/>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基礎</a:t>
            </a:r>
            <a:endParaRPr kumimoji="1" lang="en-US" altLang="ja-JP" sz="12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研究</a:t>
            </a:r>
          </a:p>
        </p:txBody>
      </p:sp>
      <p:sp>
        <p:nvSpPr>
          <p:cNvPr id="6" name="矢印: 五方向 5">
            <a:extLst>
              <a:ext uri="{FF2B5EF4-FFF2-40B4-BE49-F238E27FC236}">
                <a16:creationId xmlns:a16="http://schemas.microsoft.com/office/drawing/2014/main" id="{96190B26-1C32-4972-92B8-3DC1D51E25EB}"/>
              </a:ext>
            </a:extLst>
          </p:cNvPr>
          <p:cNvSpPr/>
          <p:nvPr/>
        </p:nvSpPr>
        <p:spPr bwMode="gray">
          <a:xfrm>
            <a:off x="2580640" y="2054160"/>
            <a:ext cx="1464705" cy="468000"/>
          </a:xfrm>
          <a:prstGeom prst="homePlate">
            <a:avLst>
              <a:gd name="adj" fmla="val 19177"/>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構想・企画</a:t>
            </a:r>
          </a:p>
        </p:txBody>
      </p:sp>
      <p:sp>
        <p:nvSpPr>
          <p:cNvPr id="7" name="矢印: 五方向 6">
            <a:extLst>
              <a:ext uri="{FF2B5EF4-FFF2-40B4-BE49-F238E27FC236}">
                <a16:creationId xmlns:a16="http://schemas.microsoft.com/office/drawing/2014/main" id="{0DA97003-6DD8-4654-A117-5E355A44559D}"/>
              </a:ext>
            </a:extLst>
          </p:cNvPr>
          <p:cNvSpPr/>
          <p:nvPr/>
        </p:nvSpPr>
        <p:spPr bwMode="gray">
          <a:xfrm>
            <a:off x="2579288" y="2578384"/>
            <a:ext cx="1466057" cy="468000"/>
          </a:xfrm>
          <a:prstGeom prst="homePlate">
            <a:avLst>
              <a:gd name="adj" fmla="val 19177"/>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応用研究</a:t>
            </a:r>
            <a:r>
              <a:rPr kumimoji="1" lang="ja-JP" altLang="en-US" sz="1200" b="1" dirty="0">
                <a:solidFill>
                  <a:schemeClr val="bg1"/>
                </a:solidFill>
                <a:latin typeface="+mn-lt"/>
                <a:cs typeface="+mn-cs"/>
              </a:rPr>
              <a:t>・</a:t>
            </a:r>
            <a:r>
              <a:rPr kumimoji="1" lang="ja-JP" altLang="en-US" sz="1200" b="1" i="0" u="none" strike="noStrike" kern="1200" cap="none" spc="0" normalizeH="0" baseline="0" noProof="0" dirty="0">
                <a:ln>
                  <a:noFill/>
                </a:ln>
                <a:solidFill>
                  <a:schemeClr val="bg1"/>
                </a:solidFill>
                <a:effectLst/>
                <a:uLnTx/>
                <a:uFillTx/>
                <a:latin typeface="+mn-lt"/>
                <a:ea typeface="+mn-ea"/>
                <a:cs typeface="+mn-cs"/>
              </a:rPr>
              <a:t>開発</a:t>
            </a:r>
          </a:p>
        </p:txBody>
      </p:sp>
      <p:sp>
        <p:nvSpPr>
          <p:cNvPr id="8" name="矢印: 五方向 7">
            <a:extLst>
              <a:ext uri="{FF2B5EF4-FFF2-40B4-BE49-F238E27FC236}">
                <a16:creationId xmlns:a16="http://schemas.microsoft.com/office/drawing/2014/main" id="{8FE1CD06-B817-4277-9B49-4658A7E7D36F}"/>
              </a:ext>
            </a:extLst>
          </p:cNvPr>
          <p:cNvSpPr/>
          <p:nvPr/>
        </p:nvSpPr>
        <p:spPr bwMode="gray">
          <a:xfrm>
            <a:off x="4151840" y="2054160"/>
            <a:ext cx="4179726" cy="363920"/>
          </a:xfrm>
          <a:prstGeom prst="homePlate">
            <a:avLst>
              <a:gd name="adj" fmla="val 19177"/>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検証</a:t>
            </a:r>
          </a:p>
        </p:txBody>
      </p:sp>
      <p:sp>
        <p:nvSpPr>
          <p:cNvPr id="9" name="矢印: 五方向 8">
            <a:extLst>
              <a:ext uri="{FF2B5EF4-FFF2-40B4-BE49-F238E27FC236}">
                <a16:creationId xmlns:a16="http://schemas.microsoft.com/office/drawing/2014/main" id="{D4207284-9839-4DF6-9CB9-BBA5908E2757}"/>
              </a:ext>
            </a:extLst>
          </p:cNvPr>
          <p:cNvSpPr/>
          <p:nvPr/>
        </p:nvSpPr>
        <p:spPr bwMode="gray">
          <a:xfrm>
            <a:off x="8378402" y="2054160"/>
            <a:ext cx="1192318" cy="1007120"/>
          </a:xfrm>
          <a:prstGeom prst="homePlate">
            <a:avLst>
              <a:gd name="adj" fmla="val 9089"/>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社会実装</a:t>
            </a:r>
          </a:p>
        </p:txBody>
      </p:sp>
      <p:sp>
        <p:nvSpPr>
          <p:cNvPr id="10" name="矢印: 五方向 9">
            <a:extLst>
              <a:ext uri="{FF2B5EF4-FFF2-40B4-BE49-F238E27FC236}">
                <a16:creationId xmlns:a16="http://schemas.microsoft.com/office/drawing/2014/main" id="{EC87163F-7B64-4DDB-8CCD-129A6C53215E}"/>
              </a:ext>
            </a:extLst>
          </p:cNvPr>
          <p:cNvSpPr/>
          <p:nvPr/>
        </p:nvSpPr>
        <p:spPr bwMode="gray">
          <a:xfrm>
            <a:off x="4151840" y="2522160"/>
            <a:ext cx="933712"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デモ機による</a:t>
            </a:r>
            <a:br>
              <a:rPr kumimoji="1" lang="en-US" altLang="ja-JP" sz="1200" i="0" u="none" strike="noStrike" kern="1200" cap="none" spc="0" normalizeH="0" baseline="0" noProof="0" dirty="0">
                <a:ln>
                  <a:noFill/>
                </a:ln>
                <a:solidFill>
                  <a:prstClr val="black"/>
                </a:solidFill>
                <a:effectLst/>
                <a:uLnTx/>
                <a:uFillTx/>
                <a:latin typeface="+mn-lt"/>
                <a:ea typeface="+mn-ea"/>
                <a:cs typeface="+mn-cs"/>
              </a:rPr>
            </a:br>
            <a:r>
              <a:rPr kumimoji="1" lang="ja-JP" altLang="en-US" sz="1200" i="0" u="none" strike="noStrike" kern="1200" cap="none" spc="0" normalizeH="0" baseline="0" noProof="0" dirty="0">
                <a:ln>
                  <a:noFill/>
                </a:ln>
                <a:solidFill>
                  <a:prstClr val="black"/>
                </a:solidFill>
                <a:effectLst/>
                <a:uLnTx/>
                <a:uFillTx/>
                <a:latin typeface="+mn-lt"/>
                <a:ea typeface="+mn-ea"/>
                <a:cs typeface="+mn-cs"/>
              </a:rPr>
              <a:t>検証</a:t>
            </a:r>
          </a:p>
        </p:txBody>
      </p:sp>
      <p:sp>
        <p:nvSpPr>
          <p:cNvPr id="11" name="矢印: 五方向 10">
            <a:extLst>
              <a:ext uri="{FF2B5EF4-FFF2-40B4-BE49-F238E27FC236}">
                <a16:creationId xmlns:a16="http://schemas.microsoft.com/office/drawing/2014/main" id="{D56862B9-C908-473A-BC38-219171186452}"/>
              </a:ext>
            </a:extLst>
          </p:cNvPr>
          <p:cNvSpPr/>
          <p:nvPr/>
        </p:nvSpPr>
        <p:spPr bwMode="gray">
          <a:xfrm>
            <a:off x="5132388" y="2522160"/>
            <a:ext cx="1249660"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i="0" u="none" strike="noStrike" kern="1200" cap="none" spc="0" normalizeH="0" baseline="0" noProof="0" dirty="0">
                <a:ln>
                  <a:noFill/>
                </a:ln>
                <a:solidFill>
                  <a:prstClr val="black"/>
                </a:solidFill>
                <a:effectLst/>
                <a:uLnTx/>
                <a:uFillTx/>
                <a:latin typeface="+mn-lt"/>
                <a:ea typeface="+mn-ea"/>
                <a:cs typeface="+mn-cs"/>
              </a:rPr>
              <a:t>PoC</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（概念実証）</a:t>
            </a:r>
            <a:endParaRPr kumimoji="1" lang="ja-JP" altLang="en-US" sz="1200" i="0" u="none" strike="noStrike" kern="1200" cap="none" spc="0" normalizeH="0" baseline="0" noProof="0" dirty="0">
              <a:ln>
                <a:noFill/>
              </a:ln>
              <a:solidFill>
                <a:prstClr val="black"/>
              </a:solidFill>
              <a:effectLst/>
              <a:uLnTx/>
              <a:uFillTx/>
              <a:latin typeface="+mn-lt"/>
              <a:ea typeface="+mn-ea"/>
              <a:cs typeface="+mn-cs"/>
            </a:endParaRPr>
          </a:p>
        </p:txBody>
      </p:sp>
      <p:sp>
        <p:nvSpPr>
          <p:cNvPr id="12" name="矢印: 五方向 11">
            <a:extLst>
              <a:ext uri="{FF2B5EF4-FFF2-40B4-BE49-F238E27FC236}">
                <a16:creationId xmlns:a16="http://schemas.microsoft.com/office/drawing/2014/main" id="{C44FE3C6-F86F-4340-8E9F-FAEE248D2768}"/>
              </a:ext>
            </a:extLst>
          </p:cNvPr>
          <p:cNvSpPr/>
          <p:nvPr/>
        </p:nvSpPr>
        <p:spPr bwMode="gray">
          <a:xfrm>
            <a:off x="6428884" y="2522160"/>
            <a:ext cx="1048876"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i="0" u="none" strike="noStrike" kern="1200" cap="none" spc="0" normalizeH="0" baseline="0" noProof="0" dirty="0">
                <a:ln>
                  <a:noFill/>
                </a:ln>
                <a:solidFill>
                  <a:prstClr val="black"/>
                </a:solidFill>
                <a:effectLst/>
                <a:uLnTx/>
                <a:uFillTx/>
                <a:latin typeface="+mn-lt"/>
                <a:ea typeface="+mn-ea"/>
                <a:cs typeface="+mn-cs"/>
              </a:rPr>
              <a:t>PoC</a:t>
            </a:r>
            <a:r>
              <a:rPr kumimoji="1" lang="ja-JP" altLang="en-US" sz="1200" dirty="0">
                <a:solidFill>
                  <a:prstClr val="black"/>
                </a:solidFill>
                <a:latin typeface="+mn-lt"/>
                <a:cs typeface="+mn-cs"/>
              </a:rPr>
              <a:t>を踏まえた</a:t>
            </a:r>
            <a:endParaRPr kumimoji="1" lang="en-US" altLang="ja-JP" sz="12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試作品開発</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13" name="矢印: 五方向 12">
            <a:extLst>
              <a:ext uri="{FF2B5EF4-FFF2-40B4-BE49-F238E27FC236}">
                <a16:creationId xmlns:a16="http://schemas.microsoft.com/office/drawing/2014/main" id="{3F179A86-14D2-42E7-83DB-794763F638DA}"/>
              </a:ext>
            </a:extLst>
          </p:cNvPr>
          <p:cNvSpPr/>
          <p:nvPr/>
        </p:nvSpPr>
        <p:spPr bwMode="gray">
          <a:xfrm>
            <a:off x="7518042" y="2522160"/>
            <a:ext cx="813524"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実証実験</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14" name="正方形/長方形 13">
            <a:extLst>
              <a:ext uri="{FF2B5EF4-FFF2-40B4-BE49-F238E27FC236}">
                <a16:creationId xmlns:a16="http://schemas.microsoft.com/office/drawing/2014/main" id="{6B2DE4FC-FE13-488E-93C4-5575E774569F}"/>
              </a:ext>
            </a:extLst>
          </p:cNvPr>
          <p:cNvSpPr/>
          <p:nvPr/>
        </p:nvSpPr>
        <p:spPr bwMode="gray">
          <a:xfrm>
            <a:off x="416495" y="3190239"/>
            <a:ext cx="762063" cy="1254161"/>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一般的な</a:t>
            </a:r>
            <a:br>
              <a:rPr kumimoji="1" lang="en-US" altLang="ja-JP" sz="1200" b="1" i="0" u="none" strike="noStrike" kern="1200" cap="none" spc="0" normalizeH="0" baseline="0" noProof="0" dirty="0">
                <a:ln>
                  <a:noFill/>
                </a:ln>
                <a:solidFill>
                  <a:prstClr val="black"/>
                </a:solidFill>
                <a:effectLst/>
                <a:uLnTx/>
                <a:uFillTx/>
                <a:latin typeface="+mn-lt"/>
                <a:ea typeface="+mn-ea"/>
                <a:cs typeface="+mn-cs"/>
              </a:rPr>
            </a:br>
            <a:r>
              <a:rPr kumimoji="1" lang="ja-JP" altLang="en-US" sz="1200" b="1" i="0" u="none" strike="noStrike" kern="1200" cap="none" spc="0" normalizeH="0" baseline="0" noProof="0" dirty="0">
                <a:ln>
                  <a:noFill/>
                </a:ln>
                <a:solidFill>
                  <a:prstClr val="black"/>
                </a:solidFill>
                <a:effectLst/>
                <a:uLnTx/>
                <a:uFillTx/>
                <a:latin typeface="+mn-lt"/>
                <a:ea typeface="+mn-ea"/>
                <a:cs typeface="+mn-cs"/>
              </a:rPr>
              <a:t>実施内容</a:t>
            </a:r>
          </a:p>
        </p:txBody>
      </p:sp>
      <p:sp>
        <p:nvSpPr>
          <p:cNvPr id="15" name="正方形/長方形 14">
            <a:extLst>
              <a:ext uri="{FF2B5EF4-FFF2-40B4-BE49-F238E27FC236}">
                <a16:creationId xmlns:a16="http://schemas.microsoft.com/office/drawing/2014/main" id="{08C0B36A-7E28-4A60-A0F5-322B01F782C8}"/>
              </a:ext>
            </a:extLst>
          </p:cNvPr>
          <p:cNvSpPr/>
          <p:nvPr/>
        </p:nvSpPr>
        <p:spPr bwMode="gray">
          <a:xfrm>
            <a:off x="1280160" y="3187520"/>
            <a:ext cx="1224000"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新たな製品やサービスの創出のベースとなる基礎的な研究</a:t>
            </a:r>
          </a:p>
        </p:txBody>
      </p:sp>
      <p:sp>
        <p:nvSpPr>
          <p:cNvPr id="16" name="正方形/長方形 15">
            <a:extLst>
              <a:ext uri="{FF2B5EF4-FFF2-40B4-BE49-F238E27FC236}">
                <a16:creationId xmlns:a16="http://schemas.microsoft.com/office/drawing/2014/main" id="{A0CBCAD3-57EE-4EFB-BA26-5FDA7F369410}"/>
              </a:ext>
            </a:extLst>
          </p:cNvPr>
          <p:cNvSpPr/>
          <p:nvPr/>
        </p:nvSpPr>
        <p:spPr bwMode="gray">
          <a:xfrm>
            <a:off x="415924" y="2054160"/>
            <a:ext cx="762635" cy="100712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フェーズ</a:t>
            </a:r>
            <a:br>
              <a:rPr kumimoji="1" lang="en-US" altLang="ja-JP" sz="1200" b="1" dirty="0">
                <a:solidFill>
                  <a:prstClr val="black"/>
                </a:solidFill>
                <a:latin typeface="+mn-lt"/>
                <a:cs typeface="+mn-cs"/>
              </a:rPr>
            </a:br>
            <a:r>
              <a:rPr kumimoji="1" lang="ja-JP" altLang="en-US" sz="1200" b="1" dirty="0">
                <a:solidFill>
                  <a:prstClr val="black"/>
                </a:solidFill>
                <a:latin typeface="+mn-lt"/>
                <a:cs typeface="+mn-cs"/>
              </a:rPr>
              <a:t>概要</a:t>
            </a:r>
            <a:endParaRPr kumimoji="1" lang="ja-JP" altLang="en-US" sz="1200" b="1" i="0" u="none" strike="noStrike" kern="1200" cap="none" spc="0" normalizeH="0" baseline="0" noProof="0" dirty="0">
              <a:ln>
                <a:noFill/>
              </a:ln>
              <a:solidFill>
                <a:prstClr val="black"/>
              </a:solidFill>
              <a:effectLst/>
              <a:uLnTx/>
              <a:uFillTx/>
              <a:latin typeface="+mn-lt"/>
              <a:ea typeface="+mn-ea"/>
              <a:cs typeface="+mn-cs"/>
            </a:endParaRPr>
          </a:p>
        </p:txBody>
      </p:sp>
      <p:sp>
        <p:nvSpPr>
          <p:cNvPr id="17" name="正方形/長方形 16">
            <a:extLst>
              <a:ext uri="{FF2B5EF4-FFF2-40B4-BE49-F238E27FC236}">
                <a16:creationId xmlns:a16="http://schemas.microsoft.com/office/drawing/2014/main" id="{AAE7A465-27F4-4C3F-A70C-2D721B059E3E}"/>
              </a:ext>
            </a:extLst>
          </p:cNvPr>
          <p:cNvSpPr/>
          <p:nvPr/>
        </p:nvSpPr>
        <p:spPr bwMode="gray">
          <a:xfrm>
            <a:off x="2580640" y="3187520"/>
            <a:ext cx="1501840"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研究開発と並行した製品・サービスの構想・企画</a:t>
            </a:r>
            <a:br>
              <a:rPr kumimoji="1" lang="en-US" altLang="ja-JP" sz="1100" i="0" u="none" strike="noStrike" kern="1200" cap="none" spc="0" normalizeH="0" baseline="0" noProof="0" dirty="0">
                <a:ln>
                  <a:noFill/>
                </a:ln>
                <a:solidFill>
                  <a:prstClr val="black"/>
                </a:solidFill>
                <a:effectLst/>
                <a:uLnTx/>
                <a:uFillTx/>
                <a:latin typeface="+mn-lt"/>
                <a:ea typeface="+mn-ea"/>
                <a:cs typeface="+mn-cs"/>
              </a:rPr>
            </a:br>
            <a:r>
              <a:rPr kumimoji="1" lang="en-US" altLang="ja-JP" sz="1050" b="1" i="0" u="none" strike="noStrike" kern="1200" cap="none" spc="0" normalizeH="0" baseline="0" noProof="0" dirty="0">
                <a:ln>
                  <a:noFill/>
                </a:ln>
                <a:solidFill>
                  <a:schemeClr val="accent5"/>
                </a:solidFill>
                <a:effectLst/>
                <a:uLnTx/>
                <a:uFillTx/>
                <a:latin typeface="+mn-lt"/>
                <a:ea typeface="+mn-ea"/>
                <a:cs typeface="+mn-cs"/>
              </a:rPr>
              <a:t>(</a:t>
            </a:r>
            <a:r>
              <a:rPr kumimoji="1" lang="ja-JP" altLang="en-US" sz="1050" b="1" dirty="0">
                <a:solidFill>
                  <a:schemeClr val="accent5"/>
                </a:solidFill>
                <a:latin typeface="+mn-lt"/>
                <a:cs typeface="+mn-cs"/>
              </a:rPr>
              <a:t>社内外での連携含む</a:t>
            </a:r>
            <a:r>
              <a:rPr kumimoji="1" lang="en-US" altLang="ja-JP" sz="1050" b="1" dirty="0">
                <a:solidFill>
                  <a:schemeClr val="accent5"/>
                </a:solidFill>
                <a:latin typeface="+mn-lt"/>
                <a:cs typeface="+mn-cs"/>
              </a:rPr>
              <a:t>)</a:t>
            </a:r>
          </a:p>
          <a:p>
            <a:pPr marL="171450" indent="-171450" defTabSz="990564" fontAlgn="auto">
              <a:spcBef>
                <a:spcPts val="300"/>
              </a:spcBef>
              <a:spcAft>
                <a:spcPts val="0"/>
              </a:spcAft>
              <a:buSzPct val="100000"/>
              <a:buFont typeface="Wingdings" panose="05000000000000000000" pitchFamily="2" charset="2"/>
              <a:buChar char="n"/>
            </a:pPr>
            <a:r>
              <a:rPr kumimoji="1" lang="ja-JP" altLang="en-US" sz="1100" dirty="0">
                <a:solidFill>
                  <a:prstClr val="black"/>
                </a:solidFill>
              </a:rPr>
              <a:t>実用化に向けた応用研究や</a:t>
            </a:r>
            <a:r>
              <a:rPr kumimoji="1" lang="ja-JP" altLang="en-US" sz="1100" dirty="0"/>
              <a:t>デモ機の開発</a:t>
            </a:r>
            <a:endParaRPr kumimoji="1" lang="en-US" altLang="ja-JP" sz="1100" dirty="0"/>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100" b="1" i="0" u="none" strike="noStrike" kern="1200" cap="none" spc="0" normalizeH="0" baseline="0" noProof="0" dirty="0">
              <a:ln>
                <a:noFill/>
              </a:ln>
              <a:solidFill>
                <a:schemeClr val="accent5"/>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73443BAE-6A52-4757-B4A3-3D422C0ACD68}"/>
              </a:ext>
            </a:extLst>
          </p:cNvPr>
          <p:cNvSpPr/>
          <p:nvPr/>
        </p:nvSpPr>
        <p:spPr bwMode="gray">
          <a:xfrm>
            <a:off x="4158960" y="3184401"/>
            <a:ext cx="926592"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dirty="0">
                <a:solidFill>
                  <a:prstClr val="black"/>
                </a:solidFill>
                <a:latin typeface="+mn-lt"/>
                <a:cs typeface="+mn-cs"/>
              </a:rPr>
              <a:t>デモ機による初期トライアル等により、新規事業の実現可能性の調査</a:t>
            </a:r>
            <a:endParaRPr kumimoji="1" lang="en-US" altLang="ja-JP" sz="1100" dirty="0">
              <a:solidFill>
                <a:prstClr val="black"/>
              </a:solidFill>
              <a:latin typeface="+mn-lt"/>
              <a:cs typeface="+mn-cs"/>
            </a:endParaRPr>
          </a:p>
        </p:txBody>
      </p:sp>
      <p:sp>
        <p:nvSpPr>
          <p:cNvPr id="19" name="正方形/長方形 18">
            <a:extLst>
              <a:ext uri="{FF2B5EF4-FFF2-40B4-BE49-F238E27FC236}">
                <a16:creationId xmlns:a16="http://schemas.microsoft.com/office/drawing/2014/main" id="{F781400C-006E-4644-9D5A-CA517970DE29}"/>
              </a:ext>
            </a:extLst>
          </p:cNvPr>
          <p:cNvSpPr/>
          <p:nvPr/>
        </p:nvSpPr>
        <p:spPr bwMode="gray">
          <a:xfrm>
            <a:off x="6431280" y="3184401"/>
            <a:ext cx="1900285"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en-US" altLang="ja-JP" sz="1200" dirty="0">
                <a:solidFill>
                  <a:prstClr val="black"/>
                </a:solidFill>
                <a:latin typeface="+mn-lt"/>
                <a:cs typeface="+mn-cs"/>
              </a:rPr>
              <a:t>PoC</a:t>
            </a:r>
            <a:r>
              <a:rPr kumimoji="1" lang="ja-JP" altLang="en-US" sz="1200" dirty="0">
                <a:solidFill>
                  <a:prstClr val="black"/>
                </a:solidFill>
                <a:latin typeface="+mn-lt"/>
                <a:cs typeface="+mn-cs"/>
              </a:rPr>
              <a:t>結果を踏まえて試作品の開発を行い、実環境における実証実験を実施</a:t>
            </a: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200" dirty="0">
                <a:solidFill>
                  <a:prstClr val="black"/>
                </a:solidFill>
                <a:latin typeface="+mn-lt"/>
                <a:cs typeface="+mn-cs"/>
              </a:rPr>
              <a:t>社会実装に向けた課題と対策の方向性を明確化</a:t>
            </a: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p:txBody>
      </p:sp>
      <p:sp>
        <p:nvSpPr>
          <p:cNvPr id="20" name="正方形/長方形 19">
            <a:extLst>
              <a:ext uri="{FF2B5EF4-FFF2-40B4-BE49-F238E27FC236}">
                <a16:creationId xmlns:a16="http://schemas.microsoft.com/office/drawing/2014/main" id="{325F118F-6E7D-4797-BB1F-944DBF1929AC}"/>
              </a:ext>
            </a:extLst>
          </p:cNvPr>
          <p:cNvSpPr/>
          <p:nvPr/>
        </p:nvSpPr>
        <p:spPr bwMode="gray">
          <a:xfrm>
            <a:off x="5132388" y="3184401"/>
            <a:ext cx="1207452"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dirty="0">
                <a:solidFill>
                  <a:prstClr val="black"/>
                </a:solidFill>
                <a:latin typeface="+mn-lt"/>
                <a:cs typeface="+mn-cs"/>
              </a:rPr>
              <a:t>デモ機の改良・疑似環境でのトライアル等により、技術上、ビジネス上の実現可能性を検証</a:t>
            </a:r>
            <a:endParaRPr kumimoji="1" lang="en-US" altLang="ja-JP" sz="1100" dirty="0">
              <a:solidFill>
                <a:prstClr val="black"/>
              </a:solidFill>
              <a:latin typeface="+mn-lt"/>
              <a:cs typeface="+mn-cs"/>
            </a:endParaRPr>
          </a:p>
        </p:txBody>
      </p:sp>
      <p:sp>
        <p:nvSpPr>
          <p:cNvPr id="21" name="正方形/長方形 20">
            <a:extLst>
              <a:ext uri="{FF2B5EF4-FFF2-40B4-BE49-F238E27FC236}">
                <a16:creationId xmlns:a16="http://schemas.microsoft.com/office/drawing/2014/main" id="{CAC7C42C-A93D-4D7E-AE09-215966A3BE94}"/>
              </a:ext>
            </a:extLst>
          </p:cNvPr>
          <p:cNvSpPr/>
          <p:nvPr/>
        </p:nvSpPr>
        <p:spPr bwMode="gray">
          <a:xfrm>
            <a:off x="8378402" y="3184401"/>
            <a:ext cx="1111673"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200" dirty="0">
                <a:solidFill>
                  <a:prstClr val="black"/>
                </a:solidFill>
                <a:latin typeface="+mn-lt"/>
                <a:cs typeface="+mn-cs"/>
              </a:rPr>
              <a:t>検証結果を踏まえた事業化計画（販路開拓等）の策定およびその実行</a:t>
            </a:r>
            <a:endParaRPr kumimoji="1" lang="en-US" altLang="ja-JP" sz="1200" dirty="0">
              <a:solidFill>
                <a:prstClr val="black"/>
              </a:solidFill>
              <a:latin typeface="+mn-lt"/>
              <a:cs typeface="+mn-cs"/>
            </a:endParaRPr>
          </a:p>
        </p:txBody>
      </p:sp>
      <p:sp>
        <p:nvSpPr>
          <p:cNvPr id="22" name="正方形/長方形 21">
            <a:extLst>
              <a:ext uri="{FF2B5EF4-FFF2-40B4-BE49-F238E27FC236}">
                <a16:creationId xmlns:a16="http://schemas.microsoft.com/office/drawing/2014/main" id="{E5A5C329-58C9-412A-B3C8-FBC850CD2BDD}"/>
              </a:ext>
            </a:extLst>
          </p:cNvPr>
          <p:cNvSpPr/>
          <p:nvPr/>
        </p:nvSpPr>
        <p:spPr bwMode="gray">
          <a:xfrm>
            <a:off x="4131520" y="1993320"/>
            <a:ext cx="4200045" cy="1110560"/>
          </a:xfrm>
          <a:prstGeom prst="rect">
            <a:avLst/>
          </a:prstGeom>
          <a:noFill/>
          <a:ln w="19050" algn="ctr">
            <a:solidFill>
              <a:srgbClr val="ED8B00"/>
            </a:solidFill>
            <a:prstDash val="sys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65B11318-30F3-4FA7-A77E-6FB5E95C4311}"/>
              </a:ext>
            </a:extLst>
          </p:cNvPr>
          <p:cNvSpPr/>
          <p:nvPr/>
        </p:nvSpPr>
        <p:spPr bwMode="gray">
          <a:xfrm>
            <a:off x="2538993" y="1993319"/>
            <a:ext cx="1548000" cy="1109289"/>
          </a:xfrm>
          <a:prstGeom prst="rect">
            <a:avLst/>
          </a:prstGeom>
          <a:noFill/>
          <a:ln w="19050" algn="ctr">
            <a:solidFill>
              <a:srgbClr val="ED8B00"/>
            </a:solidFill>
            <a:prstDash val="sys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5" name="テキスト ボックス 24">
            <a:extLst>
              <a:ext uri="{FF2B5EF4-FFF2-40B4-BE49-F238E27FC236}">
                <a16:creationId xmlns:a16="http://schemas.microsoft.com/office/drawing/2014/main" id="{EF4E7DF2-59CE-4845-942B-AC917A585922}"/>
              </a:ext>
            </a:extLst>
          </p:cNvPr>
          <p:cNvSpPr txBox="1"/>
          <p:nvPr/>
        </p:nvSpPr>
        <p:spPr bwMode="gray">
          <a:xfrm>
            <a:off x="2703984" y="1552867"/>
            <a:ext cx="1255152" cy="369332"/>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②</a:t>
            </a:r>
            <a:r>
              <a:rPr kumimoji="1" lang="ja-JP" altLang="en-US" sz="1200" b="1" i="0" u="none" strike="noStrike" kern="1200" cap="none" spc="0" normalizeH="0" baseline="0" noProof="0" dirty="0">
                <a:ln>
                  <a:noFill/>
                </a:ln>
                <a:solidFill>
                  <a:prstClr val="black"/>
                </a:solidFill>
                <a:effectLst/>
                <a:uLnTx/>
                <a:uFillTx/>
                <a:latin typeface="+mn-lt"/>
                <a:ea typeface="+mn-ea"/>
                <a:cs typeface="+mn-cs"/>
              </a:rPr>
              <a:t>ビジネスアイデアの</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検討フェーズ</a:t>
            </a:r>
          </a:p>
        </p:txBody>
      </p:sp>
      <p:sp>
        <p:nvSpPr>
          <p:cNvPr id="26" name="テキスト ボックス 25">
            <a:extLst>
              <a:ext uri="{FF2B5EF4-FFF2-40B4-BE49-F238E27FC236}">
                <a16:creationId xmlns:a16="http://schemas.microsoft.com/office/drawing/2014/main" id="{D4CF18AB-DD88-44C5-A5EF-ECCB6BE2A222}"/>
              </a:ext>
            </a:extLst>
          </p:cNvPr>
          <p:cNvSpPr txBox="1"/>
          <p:nvPr/>
        </p:nvSpPr>
        <p:spPr bwMode="gray">
          <a:xfrm>
            <a:off x="5323536" y="1641019"/>
            <a:ext cx="2032608" cy="184666"/>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③ ビジネスアイデアの検証フェーズ</a:t>
            </a:r>
          </a:p>
        </p:txBody>
      </p:sp>
      <p:sp>
        <p:nvSpPr>
          <p:cNvPr id="27" name="テキスト ボックス 26">
            <a:extLst>
              <a:ext uri="{FF2B5EF4-FFF2-40B4-BE49-F238E27FC236}">
                <a16:creationId xmlns:a16="http://schemas.microsoft.com/office/drawing/2014/main" id="{1687692E-0758-4F4A-AB7B-1274A6D56A97}"/>
              </a:ext>
            </a:extLst>
          </p:cNvPr>
          <p:cNvSpPr txBox="1"/>
          <p:nvPr/>
        </p:nvSpPr>
        <p:spPr bwMode="gray">
          <a:xfrm>
            <a:off x="1369545" y="1645200"/>
            <a:ext cx="897683" cy="184666"/>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①研究フェーズ</a:t>
            </a:r>
          </a:p>
        </p:txBody>
      </p:sp>
      <p:sp>
        <p:nvSpPr>
          <p:cNvPr id="29" name="正方形/長方形 28">
            <a:extLst>
              <a:ext uri="{FF2B5EF4-FFF2-40B4-BE49-F238E27FC236}">
                <a16:creationId xmlns:a16="http://schemas.microsoft.com/office/drawing/2014/main" id="{6EBB8164-6EB3-4DA3-9B8C-1B7318E67426}"/>
              </a:ext>
            </a:extLst>
          </p:cNvPr>
          <p:cNvSpPr/>
          <p:nvPr/>
        </p:nvSpPr>
        <p:spPr bwMode="gray">
          <a:xfrm>
            <a:off x="1239864" y="1993318"/>
            <a:ext cx="1224000" cy="1109289"/>
          </a:xfrm>
          <a:prstGeom prst="rect">
            <a:avLst/>
          </a:prstGeom>
          <a:noFill/>
          <a:ln w="19050" algn="ctr">
            <a:solidFill>
              <a:srgbClr val="ED8B00"/>
            </a:solidFill>
            <a:prstDash val="sys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8" name="四角形: 角を丸くする 27">
            <a:extLst>
              <a:ext uri="{FF2B5EF4-FFF2-40B4-BE49-F238E27FC236}">
                <a16:creationId xmlns:a16="http://schemas.microsoft.com/office/drawing/2014/main" id="{34CB88C8-5773-46BA-9C70-1B2827EA5D30}"/>
              </a:ext>
            </a:extLst>
          </p:cNvPr>
          <p:cNvSpPr/>
          <p:nvPr/>
        </p:nvSpPr>
        <p:spPr bwMode="gray">
          <a:xfrm>
            <a:off x="1916740" y="5640403"/>
            <a:ext cx="5611528" cy="612633"/>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b="0" i="0" u="none" strike="noStrike" kern="1200" cap="none" spc="0" normalizeH="0" baseline="0" noProof="0" dirty="0">
                <a:ln>
                  <a:noFill/>
                </a:ln>
                <a:solidFill>
                  <a:srgbClr val="97999B"/>
                </a:solidFill>
                <a:effectLst/>
                <a:uLnTx/>
                <a:uFillTx/>
                <a:latin typeface="+mn-lt"/>
                <a:ea typeface="+mn-ea"/>
                <a:cs typeface="+mn-cs"/>
              </a:rPr>
              <a:t>本ページは削除いただいて構いません。</a:t>
            </a:r>
          </a:p>
        </p:txBody>
      </p:sp>
      <p:sp>
        <p:nvSpPr>
          <p:cNvPr id="3" name="正方形/長方形 2"/>
          <p:cNvSpPr/>
          <p:nvPr/>
        </p:nvSpPr>
        <p:spPr bwMode="gray">
          <a:xfrm>
            <a:off x="2504160" y="1414913"/>
            <a:ext cx="1588480" cy="1687693"/>
          </a:xfrm>
          <a:prstGeom prst="rect">
            <a:avLst/>
          </a:prstGeom>
          <a:noFill/>
          <a:ln w="5715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0" name="テキスト ボックス 29">
            <a:extLst>
              <a:ext uri="{FF2B5EF4-FFF2-40B4-BE49-F238E27FC236}">
                <a16:creationId xmlns:a16="http://schemas.microsoft.com/office/drawing/2014/main" id="{4D228B76-7FC4-4AFF-BD02-0A26B9543D84}"/>
              </a:ext>
            </a:extLst>
          </p:cNvPr>
          <p:cNvSpPr txBox="1"/>
          <p:nvPr/>
        </p:nvSpPr>
        <p:spPr bwMode="gray">
          <a:xfrm>
            <a:off x="2463864" y="1048745"/>
            <a:ext cx="1538883" cy="307777"/>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2000" dirty="0">
                <a:solidFill>
                  <a:srgbClr val="FF0000"/>
                </a:solidFill>
                <a:latin typeface="+mn-lt"/>
                <a:cs typeface="+mn-cs"/>
              </a:rPr>
              <a:t>※</a:t>
            </a:r>
            <a:r>
              <a:rPr kumimoji="1" lang="ja-JP" altLang="en-US" sz="2000" dirty="0">
                <a:solidFill>
                  <a:srgbClr val="FF0000"/>
                </a:solidFill>
                <a:latin typeface="+mn-lt"/>
                <a:cs typeface="+mn-cs"/>
              </a:rPr>
              <a:t>募集の対象</a:t>
            </a:r>
            <a:endParaRPr kumimoji="1" lang="ja-JP" altLang="en-US" sz="2000" b="0" i="0" u="none" strike="noStrike" kern="1200" cap="none" spc="0" normalizeH="0" baseline="0" noProof="0" dirty="0">
              <a:ln>
                <a:noFill/>
              </a:ln>
              <a:solidFill>
                <a:srgbClr val="FF0000"/>
              </a:solidFill>
              <a:effectLst/>
              <a:uLnTx/>
              <a:uFillTx/>
              <a:latin typeface="+mn-lt"/>
              <a:cs typeface="+mn-cs"/>
            </a:endParaRPr>
          </a:p>
        </p:txBody>
      </p:sp>
    </p:spTree>
    <p:extLst>
      <p:ext uri="{BB962C8B-B14F-4D97-AF65-F5344CB8AC3E}">
        <p14:creationId xmlns:p14="http://schemas.microsoft.com/office/powerpoint/2010/main" val="26697713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2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9DD4CF"/>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1" dirty="0" smtClean="0">
            <a:solidFill>
              <a:prstClr val="black"/>
            </a:solidFill>
            <a:latin typeface="+mn-lt"/>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AD524010-D294-40B7-8934-97601B39A32F}"/>
    </a:ext>
  </a:extLst>
</a:theme>
</file>

<file path=ppt/theme/theme2.xml><?xml version="1.0" encoding="utf-8"?>
<a:theme xmlns:a="http://schemas.openxmlformats.org/drawingml/2006/main" name="DT Template_A4_J_202201_補足版">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317BAF03-32A8-4DC6-946F-04FEAE9DF8F6}"/>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ImageCreateDate xmlns="A0C1827B-F5FB-424B-8DA3-E2081AF9079D" xsi:nil="true"/>
    <PublishingStartDate xmlns="http://schemas.microsoft.com/sharepoint/v3" xsi:nil="true"/>
    <wic_System_Copyright xmlns="http://schemas.microsoft.com/sharepoint/v3/fields"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イメージ" ma:contentTypeID="0x0101009148F5A04DDD49CBA7127AADA5FB792B00AADE34325A8B49CDA8BB4DB53328F21400778D91BD771A4F4A8466E309A7EEFEC7" ma:contentTypeVersion="3" ma:contentTypeDescription="イメージをアップロードします。" ma:contentTypeScope="" ma:versionID="68d0e55969475e487e3de684a60b8cfd">
  <xsd:schema xmlns:xsd="http://www.w3.org/2001/XMLSchema" xmlns:xs="http://www.w3.org/2001/XMLSchema" xmlns:p="http://schemas.microsoft.com/office/2006/metadata/properties" xmlns:ns1="http://schemas.microsoft.com/sharepoint/v3" xmlns:ns2="A0C1827B-F5FB-424B-8DA3-E2081AF9079D" xmlns:ns3="http://schemas.microsoft.com/sharepoint/v3/fields" xmlns:ns4="a0c1827b-f5fb-424b-8da3-e2081af9079d" targetNamespace="http://schemas.microsoft.com/office/2006/metadata/properties" ma:root="true" ma:fieldsID="8048827b2e5cdd44b145dd465ce74e71" ns1:_="" ns2:_="" ns3:_="" ns4:_="">
    <xsd:import namespace="http://schemas.microsoft.com/sharepoint/v3"/>
    <xsd:import namespace="A0C1827B-F5FB-424B-8DA3-E2081AF9079D"/>
    <xsd:import namespace="http://schemas.microsoft.com/sharepoint/v3/fields"/>
    <xsd:import namespace="a0c1827b-f5fb-424b-8da3-e2081af9079d"/>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パス" ma:hidden="true" ma:list="Docs" ma:internalName="FileRef" ma:readOnly="true" ma:showField="FullUrl">
      <xsd:simpleType>
        <xsd:restriction base="dms:Lookup"/>
      </xsd:simpleType>
    </xsd:element>
    <xsd:element name="File_x0020_Type" ma:index="9" nillable="true" ma:displayName="ファイルの種類" ma:hidden="true" ma:internalName="File_x0020_Type" ma:readOnly="true">
      <xsd:simpleType>
        <xsd:restriction base="dms:Text"/>
      </xsd:simpleType>
    </xsd:element>
    <xsd:element name="HTML_x0020_File_x0020_Type" ma:index="10" nillable="true" ma:displayName="HTML ファイルの種類" ma:hidden="true" ma:internalName="HTML_x0020_File_x0020_Type" ma:readOnly="true">
      <xsd:simpleType>
        <xsd:restriction base="dms:Text"/>
      </xsd:simpleType>
    </xsd:element>
    <xsd:element name="FSObjType" ma:index="11" nillable="true" ma:displayName="アイテムの種類" ma:hidden="true" ma:list="Docs" ma:internalName="FSObjType" ma:readOnly="true" ma:showField="FSType">
      <xsd:simpleType>
        <xsd:restriction base="dms:Lookup"/>
      </xsd:simpleType>
    </xsd:element>
    <xsd:element name="PublishingStartDate" ma:index="27" nillable="true" ma:displayName="スケジュールの開始日" ma:description="" ma:hidden="true" ma:internalName="PublishingStartDate">
      <xsd:simpleType>
        <xsd:restriction base="dms:Unknown"/>
      </xsd:simpleType>
    </xsd:element>
    <xsd:element name="PublishingExpirationDate" ma:index="28" nillable="true" ma:displayName="スケジュールの終了日"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ThumbnailExists" ma:index="18" nillable="true" ma:displayName="サムネイルあり" ma:default="FALSE" ma:hidden="true" ma:internalName="ThumbnailExists" ma:readOnly="true">
      <xsd:simpleType>
        <xsd:restriction base="dms:Boolean"/>
      </xsd:simpleType>
    </xsd:element>
    <xsd:element name="PreviewExists" ma:index="19" nillable="true" ma:displayName="プレビューあり" ma:default="FALSE" ma:hidden="true" ma:internalName="PreviewExists" ma:readOnly="true">
      <xsd:simpleType>
        <xsd:restriction base="dms:Boolean"/>
      </xsd:simpleType>
    </xsd:element>
    <xsd:element name="ImageWidth" ma:index="20" nillable="true" ma:displayName="幅" ma:internalName="ImageWidth" ma:readOnly="true">
      <xsd:simpleType>
        <xsd:restriction base="dms:Unknown"/>
      </xsd:simpleType>
    </xsd:element>
    <xsd:element name="ImageHeight" ma:index="22" nillable="true" ma:displayName="高さ" ma:internalName="ImageHeight" ma:readOnly="true">
      <xsd:simpleType>
        <xsd:restriction base="dms:Unknown"/>
      </xsd:simpleType>
    </xsd:element>
    <xsd:element name="ImageCreateDate" ma:index="25" nillable="true" ma:displayName="画像の作成日"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著作権"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作成者"/>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ma:index="23" ma:displayName="コメント"/>
        <xsd:element name="keywords" minOccurs="0" maxOccurs="1" type="xsd:string" ma:index="14" ma:displayName="キーワード"/>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21B286-A395-480F-812B-D3810D1663A3}">
  <ds:schemaRefs>
    <ds:schemaRef ds:uri="http://purl.org/dc/elements/1.1/"/>
    <ds:schemaRef ds:uri="http://schemas.microsoft.com/office/2006/metadata/properties"/>
    <ds:schemaRef ds:uri="A0C1827B-F5FB-424B-8DA3-E2081AF9079D"/>
    <ds:schemaRef ds:uri="http://schemas.microsoft.com/sharepoint/v3"/>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a0c1827b-f5fb-424b-8da3-e2081af9079d"/>
    <ds:schemaRef ds:uri="http://schemas.microsoft.com/sharepoint/v3/fields"/>
    <ds:schemaRef ds:uri="http://www.w3.org/XML/1998/namespace"/>
    <ds:schemaRef ds:uri="http://purl.org/dc/terms/"/>
  </ds:schemaRefs>
</ds:datastoreItem>
</file>

<file path=customXml/itemProps2.xml><?xml version="1.0" encoding="utf-8"?>
<ds:datastoreItem xmlns:ds="http://schemas.openxmlformats.org/officeDocument/2006/customXml" ds:itemID="{052AD581-E369-4674-99D0-A108DF4618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0C1827B-F5FB-424B-8DA3-E2081AF9079D"/>
    <ds:schemaRef ds:uri="http://schemas.microsoft.com/sharepoint/v3/fields"/>
    <ds:schemaRef ds:uri="a0c1827b-f5fb-424b-8da3-e2081af907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18B48F-F210-4F58-917E-67892A0C8F4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DT Template_A4_J</Template>
  <TotalTime>3596</TotalTime>
  <Words>1066</Words>
  <Application>Microsoft Office PowerPoint</Application>
  <PresentationFormat>A4 210 x 297 mm</PresentationFormat>
  <Paragraphs>123</Paragraphs>
  <Slides>7</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2</vt:i4>
      </vt:variant>
      <vt:variant>
        <vt:lpstr>埋め込まれた OLE サーバー</vt:lpstr>
      </vt:variant>
      <vt:variant>
        <vt:i4>1</vt:i4>
      </vt:variant>
      <vt:variant>
        <vt:lpstr>スライド タイトル</vt:lpstr>
      </vt:variant>
      <vt:variant>
        <vt:i4>7</vt:i4>
      </vt:variant>
    </vt:vector>
  </HeadingPairs>
  <TitlesOfParts>
    <vt:vector size="16" baseType="lpstr">
      <vt:lpstr>Yu Gothic UI</vt:lpstr>
      <vt:lpstr>Arial</vt:lpstr>
      <vt:lpstr>Calibri</vt:lpstr>
      <vt:lpstr>Calibri Light</vt:lpstr>
      <vt:lpstr>Verdana</vt:lpstr>
      <vt:lpstr>Wingdings</vt:lpstr>
      <vt:lpstr>DT Template_A4_J_202201</vt:lpstr>
      <vt:lpstr>DT Template_A4_J_202201_補足版</vt:lpstr>
      <vt:lpstr>think-cell スライド</vt:lpstr>
      <vt:lpstr>１．ビジネスアイデアの概要</vt:lpstr>
      <vt:lpstr>２．ビジネスモデル</vt:lpstr>
      <vt:lpstr>２．ビジネスモデル – イメージ図</vt:lpstr>
      <vt:lpstr>３．市場規模・比較優位性</vt:lpstr>
      <vt:lpstr>４．ビジネスアイデアの実現可能性</vt:lpstr>
      <vt:lpstr>５．その他（参考資料）</vt:lpstr>
      <vt:lpstr>参考）一般的な製品・サービス開発フェーズと実施内容</vt:lpstr>
    </vt:vector>
  </TitlesOfParts>
  <Manager/>
  <Company>DTT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DTテンプレート　【A4版】</dc:title>
  <dc:creator>Nayuta Mitsuma</dc:creator>
  <cp:keywords/>
  <dc:description/>
  <cp:lastModifiedBy>Tanaka, Shota 1</cp:lastModifiedBy>
  <cp:revision>268</cp:revision>
  <cp:lastPrinted>2019-06-13T07:52:20Z</cp:lastPrinted>
  <dcterms:created xsi:type="dcterms:W3CDTF">2022-01-05T05:27:03Z</dcterms:created>
  <dcterms:modified xsi:type="dcterms:W3CDTF">2022-12-07T08:09:11Z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0x0101009148F5A04DDD49CBA7127AADA5FB792B00AADE34325A8B49CDA8BB4DB53328F21400778D91BD771A4F4A8466E309A7EEFEC7</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